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7"/>
  </p:notesMasterIdLst>
  <p:sldIdLst>
    <p:sldId id="258" r:id="rId2"/>
    <p:sldId id="313" r:id="rId3"/>
    <p:sldId id="305" r:id="rId4"/>
    <p:sldId id="306" r:id="rId5"/>
    <p:sldId id="24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21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7BE9F-FA16-43BF-A39F-18C88E85BAFB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170A1-03C6-4C2E-A8E2-8D82F58CA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https://forms.gle/Gp5cjNDDmkrk5ujy6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170A1-03C6-4C2E-A8E2-8D82F58CAA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6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Long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122684" cy="5734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811291"/>
            <a:ext cx="7310840" cy="1399521"/>
          </a:xfrm>
        </p:spPr>
        <p:txBody>
          <a:bodyPr anchor="b">
            <a:noAutofit/>
          </a:bodyPr>
          <a:lstStyle>
            <a:lvl1pPr algn="ctr">
              <a:defRPr sz="5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0152" y="3259365"/>
            <a:ext cx="7310842" cy="6564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35" y="5985530"/>
            <a:ext cx="2022613" cy="380437"/>
          </a:xfrm>
          <a:prstGeom prst="rect">
            <a:avLst/>
          </a:prstGeom>
        </p:spPr>
      </p:pic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42670" y="443907"/>
            <a:ext cx="3254783" cy="231340"/>
          </a:xfrm>
        </p:spPr>
        <p:txBody>
          <a:bodyPr anchor="ctr"/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728" y="267719"/>
            <a:ext cx="4078272" cy="65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0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- One image (background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125" y="130630"/>
            <a:ext cx="4079876" cy="6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754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- One image (white background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125" y="130630"/>
            <a:ext cx="4079876" cy="61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39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- Image placeholder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112125" y="115888"/>
            <a:ext cx="4079875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31070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- Image placeholder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112125" y="115888"/>
            <a:ext cx="4079875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491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- Two text columns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70521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93138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25" y="114300"/>
            <a:ext cx="4089400" cy="61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42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- Two text columns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70521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293138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25" y="114300"/>
            <a:ext cx="4089400" cy="61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35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- Two text columns (background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70521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8293138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561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- Two text columns (white background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770521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293138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341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 column - One image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075" r="1941" b="2658"/>
          <a:stretch/>
        </p:blipFill>
        <p:spPr>
          <a:xfrm>
            <a:off x="8112125" y="115888"/>
            <a:ext cx="4079875" cy="619283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2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buNone/>
              <a:defRPr sz="3400" b="1">
                <a:solidFill>
                  <a:schemeClr val="bg2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679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text column - One imag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2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075" r="1941" b="2658"/>
          <a:stretch/>
        </p:blipFill>
        <p:spPr>
          <a:xfrm>
            <a:off x="8112125" y="115888"/>
            <a:ext cx="4079875" cy="6192837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662988" y="1837358"/>
            <a:ext cx="2978150" cy="1987390"/>
          </a:xfrm>
        </p:spPr>
        <p:txBody>
          <a:bodyPr anchor="b"/>
          <a:lstStyle>
            <a:lvl1pPr marL="0" indent="0" algn="ctr">
              <a:buNone/>
              <a:defRPr sz="3400" b="1">
                <a:solidFill>
                  <a:schemeClr val="bg2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657070" y="3891476"/>
            <a:ext cx="2978150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723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page - Short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107680" y="1"/>
            <a:ext cx="4083428" cy="5734050"/>
          </a:xfrm>
          <a:prstGeom prst="rect">
            <a:avLst/>
          </a:prstGeom>
          <a:solidFill>
            <a:srgbClr val="002D72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12639" y="1312036"/>
            <a:ext cx="3278952" cy="1615421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21348" y="3002513"/>
            <a:ext cx="3278952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694" y="5985530"/>
            <a:ext cx="2022613" cy="380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1257"/>
            <a:ext cx="8107680" cy="6605451"/>
          </a:xfrm>
          <a:prstGeom prst="rect">
            <a:avLst/>
          </a:prstGeom>
        </p:spPr>
      </p:pic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512640" y="459342"/>
            <a:ext cx="3262430" cy="222512"/>
          </a:xfrm>
        </p:spPr>
        <p:txBody>
          <a:bodyPr anchor="ctr"/>
          <a:lstStyle>
            <a:lvl1pPr marL="0" indent="0" algn="ctr">
              <a:buNone/>
              <a:defRPr sz="12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date</a:t>
            </a:r>
          </a:p>
        </p:txBody>
      </p:sp>
    </p:spTree>
    <p:extLst>
      <p:ext uri="{BB962C8B-B14F-4D97-AF65-F5344CB8AC3E}">
        <p14:creationId xmlns:p14="http://schemas.microsoft.com/office/powerpoint/2010/main" val="3714431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- One text column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075" r="1941" b="2658"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70520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0094" y="1837358"/>
            <a:ext cx="2979688" cy="1987390"/>
          </a:xfrm>
        </p:spPr>
        <p:txBody>
          <a:bodyPr anchor="b"/>
          <a:lstStyle>
            <a:lvl1pPr marL="0" indent="0" algn="ctr">
              <a:buNone/>
              <a:defRPr sz="3400" b="1">
                <a:solidFill>
                  <a:schemeClr val="bg2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4176" y="3891476"/>
            <a:ext cx="2979688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210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- One text column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53068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069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1075" r="1941" b="2658"/>
          <a:stretch/>
        </p:blipFill>
        <p:spPr>
          <a:xfrm>
            <a:off x="0" y="115888"/>
            <a:ext cx="4079875" cy="6192837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50094" y="1837358"/>
            <a:ext cx="2979688" cy="1987390"/>
          </a:xfrm>
        </p:spPr>
        <p:txBody>
          <a:bodyPr anchor="b"/>
          <a:lstStyle>
            <a:lvl1pPr marL="0" indent="0" algn="ctr">
              <a:buNone/>
              <a:defRPr sz="3400" b="1">
                <a:solidFill>
                  <a:schemeClr val="bg2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44176" y="3891476"/>
            <a:ext cx="2979688" cy="1439026"/>
          </a:xfrm>
        </p:spPr>
        <p:txBody>
          <a:bodyPr anchor="t"/>
          <a:lstStyle>
            <a:lvl1pPr marL="0" indent="0" algn="ctr">
              <a:lnSpc>
                <a:spcPct val="95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265113" indent="0">
              <a:buNone/>
              <a:defRPr>
                <a:solidFill>
                  <a:schemeClr val="bg2"/>
                </a:solidFill>
              </a:defRPr>
            </a:lvl2pPr>
            <a:lvl3pPr marL="446088" indent="0">
              <a:buNone/>
              <a:defRPr>
                <a:solidFill>
                  <a:schemeClr val="bg2"/>
                </a:solidFill>
              </a:defRPr>
            </a:lvl3pPr>
            <a:lvl4pPr marL="627063" indent="0">
              <a:buNone/>
              <a:defRPr>
                <a:solidFill>
                  <a:schemeClr val="bg2"/>
                </a:solidFill>
              </a:defRPr>
            </a:lvl4pPr>
            <a:lvl5pPr marL="808038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225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- One text column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70520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521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15888"/>
            <a:ext cx="4079875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73998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aceholder - One text column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53068" y="1881187"/>
            <a:ext cx="6870617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3069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15888"/>
            <a:ext cx="4079875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74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9833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592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863" y="1879145"/>
            <a:ext cx="5335200" cy="421603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05937" y="1881187"/>
            <a:ext cx="5335200" cy="421603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2384425"/>
            <a:ext cx="6095108" cy="39243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892" y="2384425"/>
            <a:ext cx="6095108" cy="39243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79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hree images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863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479190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386354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4072270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8131689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34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Two images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863" y="1879145"/>
            <a:ext cx="5335200" cy="42120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05937" y="1881187"/>
            <a:ext cx="5335200" cy="42120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2384426"/>
            <a:ext cx="6095108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892" y="2384426"/>
            <a:ext cx="6095108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91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- Three images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863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479190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8386354" y="1881187"/>
            <a:ext cx="3254783" cy="421200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4072270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8131689" y="2384426"/>
            <a:ext cx="4071377" cy="39243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61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002D72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791520"/>
            <a:ext cx="11090275" cy="1615421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523660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392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115888"/>
            <a:ext cx="6095108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892" y="115888"/>
            <a:ext cx="6095108" cy="6192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85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115888"/>
            <a:ext cx="6095108" cy="3096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892" y="115888"/>
            <a:ext cx="6095108" cy="3096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93" y="3215101"/>
            <a:ext cx="6095108" cy="3096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096892" y="3215101"/>
            <a:ext cx="6095108" cy="3096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45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3" y="115889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4059082" y="115889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125095" y="115889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893" y="2184991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4059082" y="2179674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8125095" y="2179674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893" y="4254092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4059082" y="4254092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8125095" y="4254092"/>
            <a:ext cx="4071377" cy="2062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2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s (max 3 row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7216621" cy="4784816"/>
          </a:xfrm>
        </p:spPr>
        <p:txBody>
          <a:bodyPr anchor="ctr">
            <a:noAutofit/>
          </a:bodyPr>
          <a:lstStyle>
            <a:lvl1pPr algn="l">
              <a:defRPr sz="53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Remember that this page should maximum be on three rows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8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949234"/>
            <a:ext cx="11090275" cy="4784816"/>
          </a:xfrm>
        </p:spPr>
        <p:txBody>
          <a:bodyPr anchor="ctr">
            <a:noAutofit/>
          </a:bodyPr>
          <a:lstStyle>
            <a:lvl1pPr algn="l">
              <a:defRPr sz="10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Only one row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21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92" y="115888"/>
            <a:ext cx="12191108" cy="6598421"/>
          </a:xfrm>
          <a:prstGeom prst="rect">
            <a:avLst/>
          </a:prstGeom>
          <a:solidFill>
            <a:srgbClr val="002D72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50863" y="1980706"/>
            <a:ext cx="11090275" cy="1615421"/>
          </a:xfrm>
        </p:spPr>
        <p:txBody>
          <a:bodyPr anchor="b">
            <a:noAutofit/>
          </a:bodyPr>
          <a:lstStyle>
            <a:lvl1pPr algn="ctr"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9568" y="3670806"/>
            <a:ext cx="11090280" cy="1946227"/>
          </a:xfrm>
        </p:spPr>
        <p:txBody>
          <a:bodyPr>
            <a:no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97" y="5985530"/>
            <a:ext cx="2022603" cy="3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00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881188"/>
            <a:ext cx="5336131" cy="3852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05007" y="1881188"/>
            <a:ext cx="5336131" cy="3852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199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881188"/>
            <a:ext cx="5336131" cy="3852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05007" y="1881188"/>
            <a:ext cx="5336131" cy="3852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78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 - One image (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866" y="112733"/>
            <a:ext cx="4075134" cy="61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381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columns - One imag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92" y="0"/>
            <a:ext cx="12191108" cy="6858000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0863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073480" y="1881187"/>
            <a:ext cx="3348000" cy="3852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6870617" cy="827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866" y="112733"/>
            <a:ext cx="4075134" cy="61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02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92" y="115888"/>
            <a:ext cx="12191108" cy="6192837"/>
          </a:xfrm>
          <a:prstGeom prst="rect">
            <a:avLst/>
          </a:prstGeom>
          <a:solidFill>
            <a:schemeClr val="tx2">
              <a:alpha val="3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3" y="872359"/>
            <a:ext cx="11090275" cy="8161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881188"/>
            <a:ext cx="11090275" cy="3852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9993" y="6456998"/>
            <a:ext cx="271144" cy="175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3F2B5CF4-79E2-4BCE-8F81-53ED60D489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11369993" y="6635115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1369993" y="6442437"/>
            <a:ext cx="271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 flipH="1">
            <a:off x="550863" y="6595778"/>
            <a:ext cx="1652387" cy="107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cap="all" spc="80" dirty="0">
                <a:solidFill>
                  <a:schemeClr val="tx1"/>
                </a:solidFill>
              </a:rPr>
              <a:t>©</a:t>
            </a:r>
            <a:r>
              <a:rPr lang="en-US" sz="400" cap="all" spc="0" baseline="0" dirty="0">
                <a:solidFill>
                  <a:schemeClr val="tx1"/>
                </a:solidFill>
              </a:rPr>
              <a:t> </a:t>
            </a:r>
            <a:r>
              <a:rPr lang="en-US" sz="400" cap="all" spc="80" dirty="0" err="1">
                <a:solidFill>
                  <a:schemeClr val="tx1"/>
                </a:solidFill>
              </a:rPr>
              <a:t>Oriflame</a:t>
            </a:r>
            <a:r>
              <a:rPr lang="en-US" sz="400" cap="all" spc="80" dirty="0">
                <a:solidFill>
                  <a:schemeClr val="tx1"/>
                </a:solidFill>
              </a:rPr>
              <a:t> Cosmetics</a:t>
            </a:r>
            <a:r>
              <a:rPr lang="en-US" sz="400" cap="all" spc="80" baseline="0" dirty="0">
                <a:solidFill>
                  <a:schemeClr val="tx1"/>
                </a:solidFill>
              </a:rPr>
              <a:t> AG,2018</a:t>
            </a:r>
            <a:endParaRPr lang="en-US" sz="1600" cap="all" spc="8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71" y="6438375"/>
            <a:ext cx="1143000" cy="2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7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365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15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44563" indent="-2460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7333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1185">
          <p15:clr>
            <a:srgbClr val="F26B43"/>
          </p15:clr>
        </p15:guide>
        <p15:guide id="5" orient="horz" pos="3612">
          <p15:clr>
            <a:srgbClr val="F26B43"/>
          </p15:clr>
        </p15:guide>
        <p15:guide id="6" orient="horz" pos="73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55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Gp5cjNDDmkrk5ujy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B5CF4-79E2-4BCE-8F81-53ED60D4893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DEA2EDB-647E-4D0D-95CD-6AEABFDC5082}"/>
              </a:ext>
            </a:extLst>
          </p:cNvPr>
          <p:cNvSpPr txBox="1">
            <a:spLocks/>
          </p:cNvSpPr>
          <p:nvPr/>
        </p:nvSpPr>
        <p:spPr>
          <a:xfrm>
            <a:off x="6642100" y="1589853"/>
            <a:ext cx="5417546" cy="32311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/>
              <a:t>NovAge</a:t>
            </a:r>
            <a:br>
              <a:rPr lang="en-US" sz="4800" dirty="0"/>
            </a:br>
            <a:r>
              <a:rPr lang="ru-RU" sz="3600" dirty="0"/>
              <a:t>Конкурс для Лидеров</a:t>
            </a:r>
          </a:p>
          <a:p>
            <a:endParaRPr lang="ru-RU" sz="3600" dirty="0"/>
          </a:p>
          <a:p>
            <a:endParaRPr lang="ru-RU" sz="3600" dirty="0"/>
          </a:p>
          <a:p>
            <a:r>
              <a:rPr lang="ru-RU" sz="3600" dirty="0"/>
              <a:t>Каталоги №5-11 2019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D4869C-8AE6-49F0-9900-A459B71150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3" t="482" r="20066" b="2373"/>
          <a:stretch/>
        </p:blipFill>
        <p:spPr>
          <a:xfrm>
            <a:off x="0" y="105346"/>
            <a:ext cx="6096000" cy="620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7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66DE5-4EC0-42ED-AADD-F22D1B2CAC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3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B5CF4-79E2-4BCE-8F81-53ED60D4893F}" type="slidenum">
              <a:rPr kumimoji="0" lang="en-US" sz="799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3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99" b="0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EB4B75-7652-4EC9-9216-E229CF80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ПОБЕДА В КОНКУРСЕ</a:t>
            </a:r>
            <a:endParaRPr lang="en-US" sz="4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581B53-F726-48E3-B173-6346DDA3F16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863" y="1959769"/>
            <a:ext cx="7602537" cy="385286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ТРИ ЛИДЕРА С ЛУЧШИМИ ПОКАЗАТЕЛЯМИ посетят </a:t>
            </a:r>
            <a:r>
              <a:rPr lang="ru-RU" sz="2400" b="1" dirty="0"/>
              <a:t>ИНСТИТУТ ИССЛЕДОВАНИЯ КОЖИ </a:t>
            </a:r>
            <a:r>
              <a:rPr lang="ru-RU" sz="2400" dirty="0"/>
              <a:t>в Стокгольме в ноябре 2019 года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Программа:</a:t>
            </a:r>
          </a:p>
          <a:p>
            <a:r>
              <a:rPr lang="ru-RU" sz="2400" dirty="0"/>
              <a:t>Личная встреча с Директором института Аленом </a:t>
            </a:r>
            <a:r>
              <a:rPr lang="ru-RU" sz="2400" dirty="0" err="1"/>
              <a:t>Мавоном</a:t>
            </a:r>
            <a:endParaRPr lang="ru-RU" sz="2400" dirty="0"/>
          </a:p>
          <a:p>
            <a:r>
              <a:rPr lang="ru-RU" sz="2400" dirty="0"/>
              <a:t>Экскурсия по офису Орифлэйм </a:t>
            </a:r>
          </a:p>
          <a:p>
            <a:r>
              <a:rPr lang="ru-RU" sz="2400" dirty="0"/>
              <a:t>2 дня в Стокгольме</a:t>
            </a:r>
          </a:p>
          <a:p>
            <a:pPr marL="0" indent="0">
              <a:buNone/>
            </a:pPr>
            <a:endParaRPr lang="ru-RU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F658D-84F9-46BE-8908-30A75E19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963" y="0"/>
            <a:ext cx="3340898" cy="2219136"/>
          </a:xfrm>
          <a:prstGeom prst="rect">
            <a:avLst/>
          </a:prstGeom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E0DF4EC9-8867-4FC7-8287-D413AD5AD161}"/>
              </a:ext>
            </a:extLst>
          </p:cNvPr>
          <p:cNvSpPr/>
          <p:nvPr/>
        </p:nvSpPr>
        <p:spPr>
          <a:xfrm>
            <a:off x="8836824" y="4606160"/>
            <a:ext cx="3348037" cy="1730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14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08F6C400-3C21-46B1-80EF-E5559B8E8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6824" y="2201040"/>
            <a:ext cx="3348037" cy="24821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1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68A02F-52A9-4E75-A6F4-A308DBCD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520" y="1255713"/>
            <a:ext cx="7218280" cy="4867685"/>
          </a:xfrm>
        </p:spPr>
        <p:txBody>
          <a:bodyPr/>
          <a:lstStyle/>
          <a:p>
            <a:pPr marL="0" indent="0">
              <a:buNone/>
            </a:pPr>
            <a:r>
              <a:rPr lang="ru-RU" sz="1900" b="1" dirty="0"/>
              <a:t>ПРАВИЛА УЧАСТИЯ:</a:t>
            </a:r>
          </a:p>
          <a:p>
            <a:r>
              <a:rPr lang="ru-RU" sz="1600" dirty="0"/>
              <a:t>Принять участие в конкурсе могут </a:t>
            </a:r>
            <a:r>
              <a:rPr lang="ru-RU" sz="1600" b="1" dirty="0"/>
              <a:t>Лидеры в звании Старший Менеджер и выше по итогу каталога №5 2019 с ОС 22%</a:t>
            </a:r>
            <a:r>
              <a:rPr lang="ru-RU" sz="1600" dirty="0"/>
              <a:t>. Старшим Менеджерам необходимо </a:t>
            </a:r>
            <a:r>
              <a:rPr lang="ru-RU" sz="1600" b="1" dirty="0"/>
              <a:t>закрыть звание Директор по итогам каталога №11 2019</a:t>
            </a:r>
            <a:r>
              <a:rPr lang="ru-RU" sz="1600" dirty="0"/>
              <a:t>. 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1600" dirty="0"/>
              <a:t>Заявите о своем участии в конкурсе, заполнив регистрационную форму по ссылке </a:t>
            </a:r>
            <a:r>
              <a:rPr lang="en-GB" sz="1600" dirty="0">
                <a:solidFill>
                  <a:srgbClr val="FF0000"/>
                </a:solidFill>
                <a:hlinkClick r:id="rId3"/>
              </a:rPr>
              <a:t>https://forms.gle/Gp5cjNDDmkrk5ujy6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</a:p>
          <a:p>
            <a:r>
              <a:rPr lang="ru-RU" sz="1600" dirty="0"/>
              <a:t>Объем Продаж Персональной Группы - не менее 3000 ББ каждый каталог.</a:t>
            </a:r>
          </a:p>
          <a:p>
            <a:r>
              <a:rPr lang="ru-RU" sz="1600" dirty="0"/>
              <a:t>ПГ фиксируется по итогам каталога №5 2019.</a:t>
            </a:r>
          </a:p>
          <a:p>
            <a:r>
              <a:rPr lang="ru-RU" sz="1600" dirty="0"/>
              <a:t>Уровень ОС 22% </a:t>
            </a:r>
            <a:r>
              <a:rPr lang="ru-RU" sz="1600" dirty="0" err="1"/>
              <a:t>ежекаталожно</a:t>
            </a:r>
            <a:r>
              <a:rPr lang="ru-RU" sz="1600" dirty="0"/>
              <a:t>. При ОС ниже 22% достижения данного каталога на учитываются в расчете среднего показателя (см. примеры расчета).</a:t>
            </a:r>
          </a:p>
          <a:p>
            <a:r>
              <a:rPr lang="en-US" sz="1600" dirty="0"/>
              <a:t>6 </a:t>
            </a:r>
            <a:r>
              <a:rPr lang="ru-RU" sz="1600" dirty="0"/>
              <a:t>наборов </a:t>
            </a:r>
            <a:r>
              <a:rPr lang="en-US" sz="1600" dirty="0" err="1"/>
              <a:t>NovAge</a:t>
            </a:r>
            <a:r>
              <a:rPr lang="en-US" sz="1600" dirty="0"/>
              <a:t> </a:t>
            </a:r>
            <a:r>
              <a:rPr lang="ru-RU" sz="1600" dirty="0"/>
              <a:t>в ПГ </a:t>
            </a:r>
            <a:r>
              <a:rPr lang="ru-RU" sz="1600" dirty="0" err="1"/>
              <a:t>ежекаталожно</a:t>
            </a:r>
            <a:endParaRPr lang="ru-RU" sz="1600" dirty="0"/>
          </a:p>
          <a:p>
            <a:r>
              <a:rPr lang="ru-RU" sz="1600" dirty="0"/>
              <a:t>Отправляя заявку, Лидер обязуется выполнять условия по активности в рамках конкурса: Офлайн активности, Онлайн активности, Участие в мероприятиях в рамках кампании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5EE056-D956-41C9-843A-69AC3235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521" y="427859"/>
            <a:ext cx="6870617" cy="827854"/>
          </a:xfrm>
        </p:spPr>
        <p:txBody>
          <a:bodyPr/>
          <a:lstStyle/>
          <a:p>
            <a:r>
              <a:rPr lang="en-US" sz="4000" dirty="0" err="1"/>
              <a:t>NovAge</a:t>
            </a:r>
            <a:r>
              <a:rPr lang="ru-RU" dirty="0"/>
              <a:t>. Конкурс для Лидеров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0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5132-FD60-4151-97BB-C9EC78BFA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3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2B5CF4-79E2-4BCE-8F81-53ED60D4893F}" type="slidenum">
              <a:rPr kumimoji="0" lang="en-US" sz="799" b="0" i="0" u="none" strike="noStrike" kern="1200" cap="none" spc="0" normalizeH="0" baseline="0" noProof="0">
                <a:ln>
                  <a:noFill/>
                </a:ln>
                <a:solidFill>
                  <a:srgbClr val="6465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3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799" b="0" i="0" u="none" strike="noStrike" kern="1200" cap="none" spc="0" normalizeH="0" baseline="0" noProof="0">
              <a:ln>
                <a:noFill/>
              </a:ln>
              <a:solidFill>
                <a:srgbClr val="64656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BF6A5-7147-453C-ACF4-706FA17F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Активности и поддержка </a:t>
            </a:r>
            <a:br>
              <a:rPr lang="ru-RU" sz="3200" dirty="0"/>
            </a:br>
            <a:r>
              <a:rPr lang="ru-RU" sz="3200" dirty="0"/>
              <a:t>Лидеров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BF54F-3097-4C02-9EF0-6714131CC9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862" y="1943100"/>
            <a:ext cx="6486936" cy="3594100"/>
          </a:xfrm>
        </p:spPr>
        <p:txBody>
          <a:bodyPr/>
          <a:lstStyle/>
          <a:p>
            <a:r>
              <a:rPr lang="ru-RU" sz="1800" dirty="0"/>
              <a:t>Проводи сессии по уходу за кожей, тестирования с помощью </a:t>
            </a:r>
            <a:r>
              <a:rPr lang="en-US" sz="1800" dirty="0"/>
              <a:t>Skin Expert</a:t>
            </a:r>
            <a:r>
              <a:rPr lang="ru-RU" sz="1800" dirty="0"/>
              <a:t>, офлайн мероприятия событийного рекрутинга, вебинары, чаты, марафоны.</a:t>
            </a:r>
          </a:p>
          <a:p>
            <a:r>
              <a:rPr lang="ru-RU" sz="1800" dirty="0"/>
              <a:t>Увеличивай товарооборот </a:t>
            </a:r>
            <a:r>
              <a:rPr lang="en-GB" sz="1800" dirty="0" err="1"/>
              <a:t>NovAge</a:t>
            </a:r>
            <a:r>
              <a:rPr lang="ru-RU" sz="1800" dirty="0"/>
              <a:t> в ПГ</a:t>
            </a:r>
          </a:p>
          <a:p>
            <a:r>
              <a:rPr lang="ru-RU" sz="1800" dirty="0"/>
              <a:t>Присоединяйся к отдельному информационному каналу для «членов клуба Кожа </a:t>
            </a:r>
            <a:r>
              <a:rPr lang="en-GB" sz="1800" dirty="0" err="1"/>
              <a:t>NovAge</a:t>
            </a:r>
            <a:r>
              <a:rPr lang="ru-RU" sz="1800" dirty="0"/>
              <a:t>» с уникальной информацией от экспертов каждый месяц.</a:t>
            </a:r>
          </a:p>
          <a:p>
            <a:r>
              <a:rPr lang="ru-RU" sz="1800" dirty="0"/>
              <a:t>Размещай свои фото с мероприятий с уникальным </a:t>
            </a:r>
            <a:r>
              <a:rPr lang="ru-RU" sz="1800" dirty="0" err="1"/>
              <a:t>хэштегом</a:t>
            </a:r>
            <a:r>
              <a:rPr lang="ru-RU" sz="1800" dirty="0"/>
              <a:t>* в Лидерском чате Орифлэйм Беларусь каждый каталог и получай призы за активность – </a:t>
            </a:r>
            <a:r>
              <a:rPr lang="ru-RU" sz="2000" b="1" dirty="0"/>
              <a:t>5 наборов пробников</a:t>
            </a:r>
            <a:r>
              <a:rPr lang="en-US" sz="2000" b="1" dirty="0"/>
              <a:t> </a:t>
            </a:r>
            <a:r>
              <a:rPr lang="ru-RU" sz="2000" b="1" dirty="0"/>
              <a:t>и 20 каталогов </a:t>
            </a:r>
            <a:r>
              <a:rPr lang="en-US" sz="2000" b="1" dirty="0" err="1"/>
              <a:t>NovAge</a:t>
            </a:r>
            <a:r>
              <a:rPr lang="ru-RU" sz="2000" b="1" dirty="0"/>
              <a:t>.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400" dirty="0"/>
              <a:t>*уникальный </a:t>
            </a:r>
            <a:r>
              <a:rPr lang="ru-RU" sz="1400" dirty="0" err="1"/>
              <a:t>хэштег</a:t>
            </a:r>
            <a:r>
              <a:rPr lang="ru-RU" sz="1400" dirty="0"/>
              <a:t> получит каждый Лидер, заявивший участие в конкурсе </a:t>
            </a:r>
          </a:p>
          <a:p>
            <a:pPr marL="830832" lvl="2" indent="-342480"/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819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489FF95-AFD5-401F-854D-D38DC57AA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-205" r="30316" b="205"/>
          <a:stretch/>
        </p:blipFill>
        <p:spPr bwMode="auto">
          <a:xfrm>
            <a:off x="7319217" y="124138"/>
            <a:ext cx="4872783" cy="61877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47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72509-895E-4D35-83AD-AAAB96778E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F2B5CF4-79E2-4BCE-8F81-53ED60D4893F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FCE13-E550-4B6F-9B77-E4A1C5FF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49537"/>
            <a:ext cx="11090275" cy="816152"/>
          </a:xfrm>
        </p:spPr>
        <p:txBody>
          <a:bodyPr/>
          <a:lstStyle/>
          <a:p>
            <a:r>
              <a:rPr lang="ru-RU" dirty="0"/>
              <a:t>ПРИМЕРЫ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6BF6CB-CD8D-49D6-9661-EB148FF48EF1}"/>
              </a:ext>
            </a:extLst>
          </p:cNvPr>
          <p:cNvSpPr txBox="1">
            <a:spLocks/>
          </p:cNvSpPr>
          <p:nvPr/>
        </p:nvSpPr>
        <p:spPr>
          <a:xfrm>
            <a:off x="550861" y="1002711"/>
            <a:ext cx="8615192" cy="2811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320" indent="-228320" algn="l" defTabSz="913280" rtl="0" eaLnBrk="1" latinLnBrk="0" hangingPunct="1">
              <a:lnSpc>
                <a:spcPct val="90000"/>
              </a:lnSpc>
              <a:spcBef>
                <a:spcPts val="999"/>
              </a:spcBef>
              <a:buSzPct val="110000"/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036" indent="-236249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672" indent="-215636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3406" indent="-245761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8555" indent="-225149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520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60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99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39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Пример расчета прироста Лидера с уровнем ОС 22%: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Лидер 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По итогам кат.5 объем продаж </a:t>
            </a:r>
            <a:r>
              <a:rPr lang="en-US" sz="1600" dirty="0"/>
              <a:t>NA </a:t>
            </a:r>
            <a:r>
              <a:rPr lang="ru-RU" sz="1600" dirty="0"/>
              <a:t>составил </a:t>
            </a:r>
            <a:r>
              <a:rPr lang="en-US" sz="1600" b="1" dirty="0"/>
              <a:t>7</a:t>
            </a:r>
            <a:r>
              <a:rPr lang="ru-RU" sz="1600" b="1" dirty="0"/>
              <a:t>%</a:t>
            </a:r>
            <a:r>
              <a:rPr lang="ru-RU" sz="1600" dirty="0"/>
              <a:t>. </a:t>
            </a:r>
            <a:endParaRPr lang="ru-RU" sz="16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По итогам кат.6 объем продаж </a:t>
            </a:r>
            <a:r>
              <a:rPr lang="en-US" sz="1600" dirty="0"/>
              <a:t>NA </a:t>
            </a:r>
            <a:r>
              <a:rPr lang="ru-RU" sz="1600" dirty="0"/>
              <a:t>составил </a:t>
            </a:r>
            <a:r>
              <a:rPr lang="en-US" sz="1600" b="1" dirty="0"/>
              <a:t>10</a:t>
            </a:r>
            <a:r>
              <a:rPr lang="ru-RU" sz="1600" b="1" dirty="0"/>
              <a:t>%</a:t>
            </a:r>
            <a:r>
              <a:rPr lang="ru-RU" sz="1600" dirty="0"/>
              <a:t>.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По итогам кат.7 объем продаж </a:t>
            </a:r>
            <a:r>
              <a:rPr lang="en-US" sz="1600" dirty="0"/>
              <a:t>NA </a:t>
            </a:r>
            <a:r>
              <a:rPr lang="ru-RU" sz="1600" dirty="0"/>
              <a:t>составил </a:t>
            </a:r>
            <a:r>
              <a:rPr lang="en-US" sz="1600" b="1" dirty="0"/>
              <a:t>15</a:t>
            </a:r>
            <a:r>
              <a:rPr lang="ru-RU" sz="1600" b="1" dirty="0"/>
              <a:t>%</a:t>
            </a:r>
            <a:r>
              <a:rPr lang="ru-RU" sz="1600" dirty="0"/>
              <a:t>.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По итогам кат.</a:t>
            </a:r>
            <a:r>
              <a:rPr lang="en-US" sz="1600" dirty="0"/>
              <a:t>8</a:t>
            </a:r>
            <a:r>
              <a:rPr lang="ru-RU" sz="1600" dirty="0"/>
              <a:t> объем продаж </a:t>
            </a:r>
            <a:r>
              <a:rPr lang="en-US" sz="1600" dirty="0"/>
              <a:t>NA </a:t>
            </a:r>
            <a:r>
              <a:rPr lang="ru-RU" sz="1600" dirty="0"/>
              <a:t>составил </a:t>
            </a:r>
            <a:r>
              <a:rPr lang="en-US" sz="1600" b="1" dirty="0"/>
              <a:t>20</a:t>
            </a:r>
            <a:r>
              <a:rPr lang="ru-RU" sz="1600" b="1" dirty="0"/>
              <a:t>%</a:t>
            </a:r>
            <a:r>
              <a:rPr lang="ru-RU" sz="1600" dirty="0"/>
              <a:t>.</a:t>
            </a:r>
            <a:endParaRPr lang="en-US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Средний показатель: (7+10+15+20)</a:t>
            </a:r>
            <a:r>
              <a:rPr lang="en-US" sz="1600" dirty="0"/>
              <a:t>/4 </a:t>
            </a:r>
            <a:r>
              <a:rPr lang="ru-RU" sz="1600" dirty="0"/>
              <a:t>каталога = </a:t>
            </a:r>
            <a:r>
              <a:rPr lang="ru-RU" sz="1600" b="1" dirty="0"/>
              <a:t>13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		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/>
          </a:p>
        </p:txBody>
      </p:sp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1AAAF06B-EA9B-49C2-B636-FFAA1753C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98632"/>
              </p:ext>
            </p:extLst>
          </p:nvPr>
        </p:nvGraphicFramePr>
        <p:xfrm>
          <a:off x="550861" y="2669276"/>
          <a:ext cx="7500942" cy="750570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1250157">
                  <a:extLst>
                    <a:ext uri="{9D8B030D-6E8A-4147-A177-3AD203B41FA5}">
                      <a16:colId xmlns:a16="http://schemas.microsoft.com/office/drawing/2014/main" val="243054644"/>
                    </a:ext>
                  </a:extLst>
                </a:gridCol>
                <a:gridCol w="1250157">
                  <a:extLst>
                    <a:ext uri="{9D8B030D-6E8A-4147-A177-3AD203B41FA5}">
                      <a16:colId xmlns:a16="http://schemas.microsoft.com/office/drawing/2014/main" val="4202664327"/>
                    </a:ext>
                  </a:extLst>
                </a:gridCol>
                <a:gridCol w="1250157">
                  <a:extLst>
                    <a:ext uri="{9D8B030D-6E8A-4147-A177-3AD203B41FA5}">
                      <a16:colId xmlns:a16="http://schemas.microsoft.com/office/drawing/2014/main" val="4257701703"/>
                    </a:ext>
                  </a:extLst>
                </a:gridCol>
                <a:gridCol w="1250157">
                  <a:extLst>
                    <a:ext uri="{9D8B030D-6E8A-4147-A177-3AD203B41FA5}">
                      <a16:colId xmlns:a16="http://schemas.microsoft.com/office/drawing/2014/main" val="884182992"/>
                    </a:ext>
                  </a:extLst>
                </a:gridCol>
                <a:gridCol w="1250157">
                  <a:extLst>
                    <a:ext uri="{9D8B030D-6E8A-4147-A177-3AD203B41FA5}">
                      <a16:colId xmlns:a16="http://schemas.microsoft.com/office/drawing/2014/main" val="1841141352"/>
                    </a:ext>
                  </a:extLst>
                </a:gridCol>
                <a:gridCol w="1250157">
                  <a:extLst>
                    <a:ext uri="{9D8B030D-6E8A-4147-A177-3AD203B41FA5}">
                      <a16:colId xmlns:a16="http://schemas.microsoft.com/office/drawing/2014/main" val="4025675553"/>
                    </a:ext>
                  </a:extLst>
                </a:gridCol>
              </a:tblGrid>
              <a:tr h="246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% NA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endParaRPr lang="ru-RU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Кат.5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Кат.6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Средний показатель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224220"/>
                  </a:ext>
                </a:extLst>
              </a:tr>
              <a:tr h="7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Лидер 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6823018"/>
                  </a:ext>
                </a:extLst>
              </a:tr>
            </a:tbl>
          </a:graphicData>
        </a:graphic>
      </p:graphicFrame>
      <p:pic>
        <p:nvPicPr>
          <p:cNvPr id="9218" name="Picture 2" descr="https://media-cis-cdn.oriflame.com/-/media/Images/Editorials/2019/C05/Skin-Care-Ingredients-We-Cant-Live-Without/img_1.ashx?la=en-CC&amp;u=1902221105">
            <a:extLst>
              <a:ext uri="{FF2B5EF4-FFF2-40B4-BE49-F238E27FC236}">
                <a16:creationId xmlns:a16="http://schemas.microsoft.com/office/drawing/2014/main" id="{1803F49D-5D58-40EB-B628-C6FA62F8D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3" r="26287"/>
          <a:stretch/>
        </p:blipFill>
        <p:spPr bwMode="auto">
          <a:xfrm>
            <a:off x="8521700" y="129767"/>
            <a:ext cx="3670300" cy="61821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7200ED5E-B2D3-4BBE-9BEC-91BB889E2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11981"/>
              </p:ext>
            </p:extLst>
          </p:nvPr>
        </p:nvGraphicFramePr>
        <p:xfrm>
          <a:off x="550861" y="5458574"/>
          <a:ext cx="7500942" cy="750570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1250157">
                  <a:extLst>
                    <a:ext uri="{9D8B030D-6E8A-4147-A177-3AD203B41FA5}">
                      <a16:colId xmlns:a16="http://schemas.microsoft.com/office/drawing/2014/main" val="243054644"/>
                    </a:ext>
                  </a:extLst>
                </a:gridCol>
                <a:gridCol w="1250157">
                  <a:extLst>
                    <a:ext uri="{9D8B030D-6E8A-4147-A177-3AD203B41FA5}">
                      <a16:colId xmlns:a16="http://schemas.microsoft.com/office/drawing/2014/main" val="4202664327"/>
                    </a:ext>
                  </a:extLst>
                </a:gridCol>
                <a:gridCol w="1250157">
                  <a:extLst>
                    <a:ext uri="{9D8B030D-6E8A-4147-A177-3AD203B41FA5}">
                      <a16:colId xmlns:a16="http://schemas.microsoft.com/office/drawing/2014/main" val="4257701703"/>
                    </a:ext>
                  </a:extLst>
                </a:gridCol>
                <a:gridCol w="1250157">
                  <a:extLst>
                    <a:ext uri="{9D8B030D-6E8A-4147-A177-3AD203B41FA5}">
                      <a16:colId xmlns:a16="http://schemas.microsoft.com/office/drawing/2014/main" val="884182992"/>
                    </a:ext>
                  </a:extLst>
                </a:gridCol>
                <a:gridCol w="1250157">
                  <a:extLst>
                    <a:ext uri="{9D8B030D-6E8A-4147-A177-3AD203B41FA5}">
                      <a16:colId xmlns:a16="http://schemas.microsoft.com/office/drawing/2014/main" val="1841141352"/>
                    </a:ext>
                  </a:extLst>
                </a:gridCol>
                <a:gridCol w="1250157">
                  <a:extLst>
                    <a:ext uri="{9D8B030D-6E8A-4147-A177-3AD203B41FA5}">
                      <a16:colId xmlns:a16="http://schemas.microsoft.com/office/drawing/2014/main" val="4025675553"/>
                    </a:ext>
                  </a:extLst>
                </a:gridCol>
              </a:tblGrid>
              <a:tr h="246990">
                <a:tc>
                  <a:txBody>
                    <a:bodyPr/>
                    <a:lstStyle/>
                    <a:p>
                      <a:pPr marL="0" marR="0" lvl="0" indent="0" algn="ctr" defTabSz="91328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% NA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endParaRPr lang="ru-RU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Кат.5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Кат.6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Кат.8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Средний показатель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6224220"/>
                  </a:ext>
                </a:extLst>
              </a:tr>
              <a:tr h="70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Лидер 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10%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15%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20%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r>
                        <a:rPr lang="ru-RU" sz="1600" b="1" u="none" strike="noStrike" dirty="0">
                          <a:effectLst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1593911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FCC23C-37C9-4B6E-8ADF-C42D91E212E2}"/>
              </a:ext>
            </a:extLst>
          </p:cNvPr>
          <p:cNvSpPr txBox="1">
            <a:spLocks/>
          </p:cNvSpPr>
          <p:nvPr/>
        </p:nvSpPr>
        <p:spPr>
          <a:xfrm>
            <a:off x="550861" y="3690169"/>
            <a:ext cx="8615192" cy="16127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320" indent="-228320" algn="l" defTabSz="913280" rtl="0" eaLnBrk="1" latinLnBrk="0" hangingPunct="1">
              <a:lnSpc>
                <a:spcPct val="90000"/>
              </a:lnSpc>
              <a:spcBef>
                <a:spcPts val="999"/>
              </a:spcBef>
              <a:buSzPct val="110000"/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036" indent="-236249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672" indent="-215636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3406" indent="-245761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8555" indent="-225149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−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520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160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799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1439" indent="-228320" algn="l" defTabSz="913280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Пример расчета прироста Лидера с уровнем ОС ниже 22%: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Лидер 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По итогам кат.5 объем продаж </a:t>
            </a:r>
            <a:r>
              <a:rPr lang="en-US" sz="1600" dirty="0"/>
              <a:t>NA </a:t>
            </a:r>
            <a:r>
              <a:rPr lang="ru-RU" sz="1600" dirty="0"/>
              <a:t>составил </a:t>
            </a:r>
            <a:r>
              <a:rPr lang="en-US" sz="1600" b="1" dirty="0"/>
              <a:t>7</a:t>
            </a:r>
            <a:r>
              <a:rPr lang="ru-RU" sz="1600" b="1" dirty="0"/>
              <a:t>%</a:t>
            </a:r>
            <a:r>
              <a:rPr lang="ru-RU" sz="1600" dirty="0"/>
              <a:t>. </a:t>
            </a:r>
            <a:endParaRPr lang="ru-RU" sz="16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По итогам кат.6 объем продаж </a:t>
            </a:r>
            <a:r>
              <a:rPr lang="en-US" sz="1600" dirty="0"/>
              <a:t>NA </a:t>
            </a:r>
            <a:r>
              <a:rPr lang="ru-RU" sz="1600" dirty="0"/>
              <a:t>составил </a:t>
            </a:r>
            <a:r>
              <a:rPr lang="en-US" sz="1600" b="1" dirty="0"/>
              <a:t>10</a:t>
            </a:r>
            <a:r>
              <a:rPr lang="ru-RU" sz="1600" b="1" dirty="0"/>
              <a:t>%</a:t>
            </a:r>
            <a:r>
              <a:rPr lang="ru-RU" sz="1600" dirty="0"/>
              <a:t>.</a:t>
            </a:r>
            <a:r>
              <a:rPr lang="ru-RU" sz="1600" dirty="0">
                <a:solidFill>
                  <a:srgbClr val="FF0000"/>
                </a:solidFill>
              </a:rPr>
              <a:t> ОС 18%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По итогам кат.7 объем продаж </a:t>
            </a:r>
            <a:r>
              <a:rPr lang="en-US" sz="1600" dirty="0"/>
              <a:t>NA </a:t>
            </a:r>
            <a:r>
              <a:rPr lang="ru-RU" sz="1600" dirty="0"/>
              <a:t>составил </a:t>
            </a:r>
            <a:r>
              <a:rPr lang="en-US" sz="1600" b="1" dirty="0"/>
              <a:t>15</a:t>
            </a:r>
            <a:r>
              <a:rPr lang="ru-RU" sz="1600" b="1" dirty="0"/>
              <a:t>%</a:t>
            </a:r>
            <a:r>
              <a:rPr lang="ru-RU" sz="1600" dirty="0"/>
              <a:t>.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По итогам кат.</a:t>
            </a:r>
            <a:r>
              <a:rPr lang="en-US" sz="1600" dirty="0"/>
              <a:t>8</a:t>
            </a:r>
            <a:r>
              <a:rPr lang="ru-RU" sz="1600" dirty="0"/>
              <a:t> объем продаж </a:t>
            </a:r>
            <a:r>
              <a:rPr lang="en-US" sz="1600" dirty="0"/>
              <a:t>NA </a:t>
            </a:r>
            <a:r>
              <a:rPr lang="ru-RU" sz="1600" dirty="0"/>
              <a:t>составил </a:t>
            </a:r>
            <a:r>
              <a:rPr lang="en-US" sz="1600" b="1" dirty="0"/>
              <a:t>20</a:t>
            </a:r>
            <a:r>
              <a:rPr lang="ru-RU" sz="1600" b="1" dirty="0"/>
              <a:t>%</a:t>
            </a:r>
            <a:r>
              <a:rPr lang="ru-RU" sz="1600" dirty="0"/>
              <a:t>.</a:t>
            </a:r>
            <a:endParaRPr lang="en-US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/>
              <a:t>Средний показатель: (7+15+20)</a:t>
            </a:r>
            <a:r>
              <a:rPr lang="en-US" sz="1600" dirty="0"/>
              <a:t>/4 </a:t>
            </a:r>
            <a:r>
              <a:rPr lang="ru-RU" sz="1600" dirty="0"/>
              <a:t>каталога = </a:t>
            </a:r>
            <a:r>
              <a:rPr lang="ru-RU" sz="1600" b="1" dirty="0"/>
              <a:t>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1011154"/>
      </p:ext>
    </p:extLst>
  </p:cSld>
  <p:clrMapOvr>
    <a:masterClrMapping/>
  </p:clrMapOvr>
</p:sld>
</file>

<file path=ppt/theme/theme1.xml><?xml version="1.0" encoding="utf-8"?>
<a:theme xmlns:a="http://schemas.openxmlformats.org/drawingml/2006/main" name="Oriflame">
  <a:themeElements>
    <a:clrScheme name="Oriflame">
      <a:dk1>
        <a:srgbClr val="646569"/>
      </a:dk1>
      <a:lt1>
        <a:sysClr val="window" lastClr="FFFFFF"/>
      </a:lt1>
      <a:dk2>
        <a:srgbClr val="A7BCD6"/>
      </a:dk2>
      <a:lt2>
        <a:srgbClr val="DCFFBD"/>
      </a:lt2>
      <a:accent1>
        <a:srgbClr val="BAC5B9"/>
      </a:accent1>
      <a:accent2>
        <a:srgbClr val="DFC2C3"/>
      </a:accent2>
      <a:accent3>
        <a:srgbClr val="B3B0C4"/>
      </a:accent3>
      <a:accent4>
        <a:srgbClr val="D7C4B7"/>
      </a:accent4>
      <a:accent5>
        <a:srgbClr val="B9DCD2"/>
      </a:accent5>
      <a:accent6>
        <a:srgbClr val="A6BFE7"/>
      </a:accent6>
      <a:hlink>
        <a:srgbClr val="646569"/>
      </a:hlink>
      <a:folHlink>
        <a:srgbClr val="64656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F502B300-B392-5041-8547-E92C0585CA4C}" vid="{E999E3EC-2423-EB43-A7E0-EDD67ACC86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475</Words>
  <Application>Microsoft Office PowerPoint</Application>
  <PresentationFormat>Widescreen</PresentationFormat>
  <Paragraphs>75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Oriflame</vt:lpstr>
      <vt:lpstr>PowerPoint Presentation</vt:lpstr>
      <vt:lpstr>ПОБЕДА В КОНКУРСЕ</vt:lpstr>
      <vt:lpstr>NovAge. Конкурс для Лидеров</vt:lpstr>
      <vt:lpstr>Активности и поддержка  Лидеров</vt:lpstr>
      <vt:lpstr>ПРИМЕРЫ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Wellness Конкурс для Лидеров</dc:title>
  <dc:creator>Hegstrem, Vita</dc:creator>
  <cp:lastModifiedBy>Hegstrem, Vita</cp:lastModifiedBy>
  <cp:revision>47</cp:revision>
  <dcterms:created xsi:type="dcterms:W3CDTF">2019-03-28T13:27:49Z</dcterms:created>
  <dcterms:modified xsi:type="dcterms:W3CDTF">2019-04-01T12:24:13Z</dcterms:modified>
</cp:coreProperties>
</file>