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</p:sldMasterIdLst>
  <p:notesMasterIdLst>
    <p:notesMasterId r:id="rId9"/>
  </p:notesMasterIdLst>
  <p:sldIdLst>
    <p:sldId id="309" r:id="rId3"/>
    <p:sldId id="322" r:id="rId4"/>
    <p:sldId id="257" r:id="rId5"/>
    <p:sldId id="323" r:id="rId6"/>
    <p:sldId id="2468" r:id="rId7"/>
    <p:sldId id="31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38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021" autoAdjust="0"/>
  </p:normalViewPr>
  <p:slideViewPr>
    <p:cSldViewPr snapToGrid="0">
      <p:cViewPr varScale="1">
        <p:scale>
          <a:sx n="62" d="100"/>
          <a:sy n="62" d="100"/>
        </p:scale>
        <p:origin x="8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D7BE9F-FA16-43BF-A39F-18C88E85BAFB}" type="datetimeFigureOut">
              <a:rPr lang="en-GB" smtClean="0"/>
              <a:t>01/04/2019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9170A1-03C6-4C2E-A8E2-8D82F58CAA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61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https://forms.gle/LdErbHVjXbT99saq6</a:t>
            </a:r>
            <a:endParaRPr lang="ru-RU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170A1-03C6-4C2E-A8E2-8D82F58CAAA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457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170A1-03C6-4C2E-A8E2-8D82F58CAAA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931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page - Long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" r="2335"/>
          <a:stretch/>
        </p:blipFill>
        <p:spPr>
          <a:xfrm>
            <a:off x="1" y="1"/>
            <a:ext cx="8129771" cy="5734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811292"/>
            <a:ext cx="7310840" cy="1399522"/>
          </a:xfrm>
        </p:spPr>
        <p:txBody>
          <a:bodyPr anchor="b">
            <a:noAutofit/>
          </a:bodyPr>
          <a:lstStyle>
            <a:lvl1pPr algn="ctr">
              <a:defRPr sz="5793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0152" y="3259365"/>
            <a:ext cx="7310843" cy="656462"/>
          </a:xfrm>
        </p:spPr>
        <p:txBody>
          <a:bodyPr>
            <a:noAutofit/>
          </a:bodyPr>
          <a:lstStyle>
            <a:lvl1pPr marL="0" indent="0" algn="ctr">
              <a:buNone/>
              <a:defRPr sz="2397">
                <a:solidFill>
                  <a:schemeClr val="bg1"/>
                </a:solidFill>
              </a:defRPr>
            </a:lvl1pPr>
            <a:lvl2pPr marL="456640" indent="0" algn="ctr">
              <a:buNone/>
              <a:defRPr sz="1998"/>
            </a:lvl2pPr>
            <a:lvl3pPr marL="913280" indent="0" algn="ctr">
              <a:buNone/>
              <a:defRPr sz="1798"/>
            </a:lvl3pPr>
            <a:lvl4pPr marL="1369920" indent="0" algn="ctr">
              <a:buNone/>
              <a:defRPr sz="1598"/>
            </a:lvl4pPr>
            <a:lvl5pPr marL="1826560" indent="0" algn="ctr">
              <a:buNone/>
              <a:defRPr sz="1598"/>
            </a:lvl5pPr>
            <a:lvl6pPr marL="2283200" indent="0" algn="ctr">
              <a:buNone/>
              <a:defRPr sz="1598"/>
            </a:lvl6pPr>
            <a:lvl7pPr marL="2739840" indent="0" algn="ctr">
              <a:buNone/>
              <a:defRPr sz="1598"/>
            </a:lvl7pPr>
            <a:lvl8pPr marL="3196480" indent="0" algn="ctr">
              <a:buNone/>
              <a:defRPr sz="1598"/>
            </a:lvl8pPr>
            <a:lvl9pPr marL="3653119" indent="0" algn="ctr">
              <a:buNone/>
              <a:defRPr sz="1598"/>
            </a:lvl9pPr>
          </a:lstStyle>
          <a:p>
            <a:r>
              <a:rPr lang="en-US" dirty="0"/>
              <a:t>Sub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036" y="5985530"/>
            <a:ext cx="2022613" cy="380437"/>
          </a:xfrm>
          <a:prstGeom prst="rect">
            <a:avLst/>
          </a:prstGeom>
        </p:spPr>
      </p:pic>
      <p:sp>
        <p:nvSpPr>
          <p:cNvPr id="14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442671" y="443907"/>
            <a:ext cx="3254783" cy="231340"/>
          </a:xfrm>
        </p:spPr>
        <p:txBody>
          <a:bodyPr anchor="ctr"/>
          <a:lstStyle>
            <a:lvl1pPr marL="0" indent="0" algn="ctr">
              <a:buNone/>
              <a:defRPr sz="1199" cap="all" baseline="0">
                <a:solidFill>
                  <a:schemeClr val="bg1"/>
                </a:solidFill>
              </a:defRPr>
            </a:lvl1pPr>
            <a:lvl2pPr marL="456640" indent="0" algn="ctr">
              <a:buNone/>
              <a:defRPr/>
            </a:lvl2pPr>
            <a:lvl3pPr marL="913280" indent="0" algn="ctr">
              <a:buNone/>
              <a:defRPr/>
            </a:lvl3pPr>
            <a:lvl4pPr marL="1369920" indent="0" algn="ctr">
              <a:buNone/>
              <a:defRPr/>
            </a:lvl4pPr>
            <a:lvl5pPr marL="1826560" indent="0" algn="ctr">
              <a:buNone/>
              <a:defRPr/>
            </a:lvl5pPr>
          </a:lstStyle>
          <a:p>
            <a:pPr lvl="0"/>
            <a:r>
              <a:rPr lang="en-US" dirty="0"/>
              <a:t>Add date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2F4577-1482-2F45-9175-9CAB6310ED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4080" y="267719"/>
            <a:ext cx="4067920" cy="659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449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columns - One image (background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50863" y="1881188"/>
            <a:ext cx="3348000" cy="3852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4073480" y="1881188"/>
            <a:ext cx="3348000" cy="3852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5" y="872360"/>
            <a:ext cx="6870617" cy="8278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2125" y="115890"/>
            <a:ext cx="4079875" cy="619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017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text columns - One image (white background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893" y="0"/>
            <a:ext cx="12191108" cy="6858000"/>
          </a:xfrm>
          <a:prstGeom prst="rect">
            <a:avLst/>
          </a:prstGeom>
          <a:solidFill>
            <a:schemeClr val="tx2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sp>
        <p:nvSpPr>
          <p:cNvPr id="14" name="Rectangle 13"/>
          <p:cNvSpPr/>
          <p:nvPr userDrawn="1"/>
        </p:nvSpPr>
        <p:spPr>
          <a:xfrm>
            <a:off x="893" y="115889"/>
            <a:ext cx="12191108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71" y="6438376"/>
            <a:ext cx="1143000" cy="214989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 flipH="1">
            <a:off x="550864" y="6595779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 dirty="0">
                <a:solidFill>
                  <a:schemeClr val="tx1"/>
                </a:solidFill>
              </a:rPr>
              <a:t>©</a:t>
            </a:r>
            <a:r>
              <a:rPr lang="en-US" sz="400" cap="all" spc="0" baseline="0" dirty="0">
                <a:solidFill>
                  <a:schemeClr val="tx1"/>
                </a:solidFill>
              </a:rPr>
              <a:t> </a:t>
            </a:r>
            <a:r>
              <a:rPr lang="en-US" sz="400" cap="all" spc="80" dirty="0" err="1">
                <a:solidFill>
                  <a:schemeClr val="tx1"/>
                </a:solidFill>
              </a:rPr>
              <a:t>Oriflame</a:t>
            </a:r>
            <a:r>
              <a:rPr lang="en-US" sz="400" cap="all" spc="80" dirty="0">
                <a:solidFill>
                  <a:schemeClr val="tx1"/>
                </a:solidFill>
              </a:rPr>
              <a:t> Cosmetics</a:t>
            </a:r>
            <a:r>
              <a:rPr lang="en-US" sz="400" cap="all" spc="80" baseline="0" dirty="0">
                <a:solidFill>
                  <a:schemeClr val="tx1"/>
                </a:solidFill>
              </a:rPr>
              <a:t> AG,2018</a:t>
            </a:r>
            <a:endParaRPr lang="en-US" sz="1598" cap="all" spc="80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50864" y="1881188"/>
            <a:ext cx="6870617" cy="3852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5" y="872360"/>
            <a:ext cx="6870617" cy="8278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11369994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11369994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2125" y="115890"/>
            <a:ext cx="4079875" cy="619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196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Image - Two text columns (white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93" y="0"/>
            <a:ext cx="12191108" cy="6858000"/>
          </a:xfrm>
          <a:prstGeom prst="rect">
            <a:avLst/>
          </a:prstGeom>
          <a:solidFill>
            <a:schemeClr val="tx2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sp>
        <p:nvSpPr>
          <p:cNvPr id="18" name="Rectangle 17"/>
          <p:cNvSpPr/>
          <p:nvPr userDrawn="1"/>
        </p:nvSpPr>
        <p:spPr>
          <a:xfrm>
            <a:off x="893" y="115889"/>
            <a:ext cx="12191108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4300"/>
            <a:ext cx="4079875" cy="61944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71" y="6438376"/>
            <a:ext cx="1143000" cy="214989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flipH="1">
            <a:off x="550864" y="6595779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 dirty="0">
                <a:solidFill>
                  <a:schemeClr val="tx1"/>
                </a:solidFill>
              </a:rPr>
              <a:t>©</a:t>
            </a:r>
            <a:r>
              <a:rPr lang="en-US" sz="400" cap="all" spc="0" baseline="0" dirty="0">
                <a:solidFill>
                  <a:schemeClr val="tx1"/>
                </a:solidFill>
              </a:rPr>
              <a:t> </a:t>
            </a:r>
            <a:r>
              <a:rPr lang="en-US" sz="400" cap="all" spc="80" dirty="0" err="1">
                <a:solidFill>
                  <a:schemeClr val="tx1"/>
                </a:solidFill>
              </a:rPr>
              <a:t>Oriflame</a:t>
            </a:r>
            <a:r>
              <a:rPr lang="en-US" sz="400" cap="all" spc="80" dirty="0">
                <a:solidFill>
                  <a:schemeClr val="tx1"/>
                </a:solidFill>
              </a:rPr>
              <a:t> Cosmetics</a:t>
            </a:r>
            <a:r>
              <a:rPr lang="en-US" sz="400" cap="all" spc="80" baseline="0" dirty="0">
                <a:solidFill>
                  <a:schemeClr val="tx1"/>
                </a:solidFill>
              </a:rPr>
              <a:t> AG,2018</a:t>
            </a:r>
            <a:endParaRPr lang="en-US" sz="1598" cap="all" spc="80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idx="13"/>
          </p:nvPr>
        </p:nvSpPr>
        <p:spPr>
          <a:xfrm>
            <a:off x="4770522" y="1881188"/>
            <a:ext cx="6870617" cy="3852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770522" y="872360"/>
            <a:ext cx="6870617" cy="8278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11369994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H="1">
            <a:off x="11369994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21016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 - Two text columns (background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770521" y="1881188"/>
            <a:ext cx="3348000" cy="3852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293139" y="1881188"/>
            <a:ext cx="3348000" cy="3852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770522" y="872360"/>
            <a:ext cx="6870617" cy="8278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15888"/>
            <a:ext cx="4080511" cy="619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830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7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Image - Two text columns (white background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893" y="0"/>
            <a:ext cx="12191108" cy="6858000"/>
          </a:xfrm>
          <a:prstGeom prst="rect">
            <a:avLst/>
          </a:prstGeom>
          <a:solidFill>
            <a:schemeClr val="tx2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sp>
        <p:nvSpPr>
          <p:cNvPr id="17" name="Rectangle 16"/>
          <p:cNvSpPr/>
          <p:nvPr userDrawn="1"/>
        </p:nvSpPr>
        <p:spPr>
          <a:xfrm>
            <a:off x="893" y="115889"/>
            <a:ext cx="12191108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71" y="6438376"/>
            <a:ext cx="1143000" cy="214989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 flipH="1">
            <a:off x="550864" y="6595779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 dirty="0">
                <a:solidFill>
                  <a:schemeClr val="tx1"/>
                </a:solidFill>
              </a:rPr>
              <a:t>©</a:t>
            </a:r>
            <a:r>
              <a:rPr lang="en-US" sz="400" cap="all" spc="0" baseline="0" dirty="0">
                <a:solidFill>
                  <a:schemeClr val="tx1"/>
                </a:solidFill>
              </a:rPr>
              <a:t> </a:t>
            </a:r>
            <a:r>
              <a:rPr lang="en-US" sz="400" cap="all" spc="80" dirty="0" err="1">
                <a:solidFill>
                  <a:schemeClr val="tx1"/>
                </a:solidFill>
              </a:rPr>
              <a:t>Oriflame</a:t>
            </a:r>
            <a:r>
              <a:rPr lang="en-US" sz="400" cap="all" spc="80" dirty="0">
                <a:solidFill>
                  <a:schemeClr val="tx1"/>
                </a:solidFill>
              </a:rPr>
              <a:t> Cosmetics</a:t>
            </a:r>
            <a:r>
              <a:rPr lang="en-US" sz="400" cap="all" spc="80" baseline="0" dirty="0">
                <a:solidFill>
                  <a:schemeClr val="tx1"/>
                </a:solidFill>
              </a:rPr>
              <a:t> AG,2018</a:t>
            </a:r>
            <a:endParaRPr lang="en-US" sz="1598" cap="all" spc="80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770521" y="1881188"/>
            <a:ext cx="3348000" cy="3852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3"/>
          </p:nvPr>
        </p:nvSpPr>
        <p:spPr>
          <a:xfrm>
            <a:off x="8293139" y="1881188"/>
            <a:ext cx="3348000" cy="3852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770522" y="872360"/>
            <a:ext cx="6870617" cy="8278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 flipH="1">
            <a:off x="11369994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H="1">
            <a:off x="11369994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15888"/>
            <a:ext cx="4080511" cy="619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5680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ext column - One image (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5300" y="115889"/>
            <a:ext cx="4076701" cy="6192837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50864" y="1881188"/>
            <a:ext cx="6870617" cy="3852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5" y="872360"/>
            <a:ext cx="6870617" cy="8278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8662989" y="1837359"/>
            <a:ext cx="2978151" cy="1987390"/>
          </a:xfrm>
        </p:spPr>
        <p:txBody>
          <a:bodyPr anchor="b"/>
          <a:lstStyle>
            <a:lvl1pPr marL="0" indent="0" algn="ctr">
              <a:buNone/>
              <a:defRPr sz="3396" b="1">
                <a:solidFill>
                  <a:schemeClr val="bg2"/>
                </a:solidFill>
              </a:defRPr>
            </a:lvl1pPr>
            <a:lvl2pPr marL="264789" indent="0">
              <a:buNone/>
              <a:defRPr>
                <a:solidFill>
                  <a:schemeClr val="bg2"/>
                </a:solidFill>
              </a:defRPr>
            </a:lvl2pPr>
            <a:lvl3pPr marL="445542" indent="0">
              <a:buNone/>
              <a:defRPr>
                <a:solidFill>
                  <a:schemeClr val="bg2"/>
                </a:solidFill>
              </a:defRPr>
            </a:lvl3pPr>
            <a:lvl4pPr marL="626295" indent="0">
              <a:buNone/>
              <a:defRPr>
                <a:solidFill>
                  <a:schemeClr val="bg2"/>
                </a:solidFill>
              </a:defRPr>
            </a:lvl4pPr>
            <a:lvl5pPr marL="807049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8657070" y="3891476"/>
            <a:ext cx="2978151" cy="1439026"/>
          </a:xfrm>
        </p:spPr>
        <p:txBody>
          <a:bodyPr anchor="t"/>
          <a:lstStyle>
            <a:lvl1pPr marL="0" indent="0" algn="ctr">
              <a:lnSpc>
                <a:spcPct val="95000"/>
              </a:lnSpc>
              <a:buNone/>
              <a:defRPr sz="1798" b="0">
                <a:solidFill>
                  <a:schemeClr val="bg1"/>
                </a:solidFill>
              </a:defRPr>
            </a:lvl1pPr>
            <a:lvl2pPr marL="264789" indent="0">
              <a:buNone/>
              <a:defRPr>
                <a:solidFill>
                  <a:schemeClr val="bg2"/>
                </a:solidFill>
              </a:defRPr>
            </a:lvl2pPr>
            <a:lvl3pPr marL="445542" indent="0">
              <a:buNone/>
              <a:defRPr>
                <a:solidFill>
                  <a:schemeClr val="bg2"/>
                </a:solidFill>
              </a:defRPr>
            </a:lvl3pPr>
            <a:lvl4pPr marL="626295" indent="0">
              <a:buNone/>
              <a:defRPr>
                <a:solidFill>
                  <a:schemeClr val="bg2"/>
                </a:solidFill>
              </a:defRPr>
            </a:lvl4pPr>
            <a:lvl5pPr marL="807049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564289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text column - One image (white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893" y="0"/>
            <a:ext cx="12191108" cy="6858000"/>
          </a:xfrm>
          <a:prstGeom prst="rect">
            <a:avLst/>
          </a:prstGeom>
          <a:solidFill>
            <a:schemeClr val="tx2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sp>
        <p:nvSpPr>
          <p:cNvPr id="16" name="Rectangle 15"/>
          <p:cNvSpPr/>
          <p:nvPr userDrawn="1"/>
        </p:nvSpPr>
        <p:spPr>
          <a:xfrm>
            <a:off x="893" y="115889"/>
            <a:ext cx="12191108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5300" y="115889"/>
            <a:ext cx="4076701" cy="61928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71" y="6438376"/>
            <a:ext cx="1143000" cy="214989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 flipH="1">
            <a:off x="550864" y="6595779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 dirty="0">
                <a:solidFill>
                  <a:schemeClr val="tx1"/>
                </a:solidFill>
              </a:rPr>
              <a:t>©</a:t>
            </a:r>
            <a:r>
              <a:rPr lang="en-US" sz="400" cap="all" spc="0" baseline="0" dirty="0">
                <a:solidFill>
                  <a:schemeClr val="tx1"/>
                </a:solidFill>
              </a:rPr>
              <a:t> </a:t>
            </a:r>
            <a:r>
              <a:rPr lang="en-US" sz="400" cap="all" spc="80" dirty="0" err="1">
                <a:solidFill>
                  <a:schemeClr val="tx1"/>
                </a:solidFill>
              </a:rPr>
              <a:t>Oriflame</a:t>
            </a:r>
            <a:r>
              <a:rPr lang="en-US" sz="400" cap="all" spc="80" dirty="0">
                <a:solidFill>
                  <a:schemeClr val="tx1"/>
                </a:solidFill>
              </a:rPr>
              <a:t> Cosmetics</a:t>
            </a:r>
            <a:r>
              <a:rPr lang="en-US" sz="400" cap="all" spc="80" baseline="0" dirty="0">
                <a:solidFill>
                  <a:schemeClr val="tx1"/>
                </a:solidFill>
              </a:rPr>
              <a:t> AG,2018</a:t>
            </a:r>
            <a:endParaRPr lang="en-US" sz="1598" cap="all" spc="80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50864" y="1881188"/>
            <a:ext cx="6870617" cy="3852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5" y="872360"/>
            <a:ext cx="6870617" cy="82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11369994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11369994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8662989" y="1837359"/>
            <a:ext cx="2978151" cy="1987390"/>
          </a:xfrm>
        </p:spPr>
        <p:txBody>
          <a:bodyPr anchor="b"/>
          <a:lstStyle>
            <a:lvl1pPr marL="0" indent="0" algn="ctr">
              <a:buNone/>
              <a:defRPr sz="3396" b="1">
                <a:solidFill>
                  <a:schemeClr val="bg2"/>
                </a:solidFill>
              </a:defRPr>
            </a:lvl1pPr>
            <a:lvl2pPr marL="264789" indent="0">
              <a:buNone/>
              <a:defRPr>
                <a:solidFill>
                  <a:schemeClr val="bg2"/>
                </a:solidFill>
              </a:defRPr>
            </a:lvl2pPr>
            <a:lvl3pPr marL="445542" indent="0">
              <a:buNone/>
              <a:defRPr>
                <a:solidFill>
                  <a:schemeClr val="bg2"/>
                </a:solidFill>
              </a:defRPr>
            </a:lvl3pPr>
            <a:lvl4pPr marL="626295" indent="0">
              <a:buNone/>
              <a:defRPr>
                <a:solidFill>
                  <a:schemeClr val="bg2"/>
                </a:solidFill>
              </a:defRPr>
            </a:lvl4pPr>
            <a:lvl5pPr marL="807049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8657070" y="3891476"/>
            <a:ext cx="2978151" cy="1439026"/>
          </a:xfrm>
        </p:spPr>
        <p:txBody>
          <a:bodyPr anchor="t"/>
          <a:lstStyle>
            <a:lvl1pPr marL="0" indent="0" algn="ctr">
              <a:lnSpc>
                <a:spcPct val="95000"/>
              </a:lnSpc>
              <a:buNone/>
              <a:defRPr sz="1798" b="0">
                <a:solidFill>
                  <a:schemeClr val="bg1"/>
                </a:solidFill>
              </a:defRPr>
            </a:lvl1pPr>
            <a:lvl2pPr marL="264789" indent="0">
              <a:buNone/>
              <a:defRPr>
                <a:solidFill>
                  <a:schemeClr val="bg2"/>
                </a:solidFill>
              </a:defRPr>
            </a:lvl2pPr>
            <a:lvl3pPr marL="445542" indent="0">
              <a:buNone/>
              <a:defRPr>
                <a:solidFill>
                  <a:schemeClr val="bg2"/>
                </a:solidFill>
              </a:defRPr>
            </a:lvl3pPr>
            <a:lvl4pPr marL="626295" indent="0">
              <a:buNone/>
              <a:defRPr>
                <a:solidFill>
                  <a:schemeClr val="bg2"/>
                </a:solidFill>
              </a:defRPr>
            </a:lvl4pPr>
            <a:lvl5pPr marL="807049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43591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 - One text column (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31" y="115889"/>
            <a:ext cx="4076701" cy="6192837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770521" y="1881188"/>
            <a:ext cx="6870617" cy="3852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0522" y="872360"/>
            <a:ext cx="6870617" cy="8278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550095" y="1837359"/>
            <a:ext cx="2979688" cy="1987390"/>
          </a:xfrm>
        </p:spPr>
        <p:txBody>
          <a:bodyPr anchor="b"/>
          <a:lstStyle>
            <a:lvl1pPr marL="0" indent="0" algn="ctr">
              <a:buNone/>
              <a:defRPr sz="3396" b="1">
                <a:solidFill>
                  <a:schemeClr val="bg2"/>
                </a:solidFill>
              </a:defRPr>
            </a:lvl1pPr>
            <a:lvl2pPr marL="264789" indent="0">
              <a:buNone/>
              <a:defRPr>
                <a:solidFill>
                  <a:schemeClr val="bg2"/>
                </a:solidFill>
              </a:defRPr>
            </a:lvl2pPr>
            <a:lvl3pPr marL="445542" indent="0">
              <a:buNone/>
              <a:defRPr>
                <a:solidFill>
                  <a:schemeClr val="bg2"/>
                </a:solidFill>
              </a:defRPr>
            </a:lvl3pPr>
            <a:lvl4pPr marL="626295" indent="0">
              <a:buNone/>
              <a:defRPr>
                <a:solidFill>
                  <a:schemeClr val="bg2"/>
                </a:solidFill>
              </a:defRPr>
            </a:lvl4pPr>
            <a:lvl5pPr marL="807049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544176" y="3891476"/>
            <a:ext cx="2979688" cy="1439026"/>
          </a:xfrm>
        </p:spPr>
        <p:txBody>
          <a:bodyPr anchor="t"/>
          <a:lstStyle>
            <a:lvl1pPr marL="0" indent="0" algn="ctr">
              <a:lnSpc>
                <a:spcPct val="95000"/>
              </a:lnSpc>
              <a:buNone/>
              <a:defRPr sz="1798" b="0">
                <a:solidFill>
                  <a:schemeClr val="bg1"/>
                </a:solidFill>
              </a:defRPr>
            </a:lvl1pPr>
            <a:lvl2pPr marL="264789" indent="0">
              <a:buNone/>
              <a:defRPr>
                <a:solidFill>
                  <a:schemeClr val="bg2"/>
                </a:solidFill>
              </a:defRPr>
            </a:lvl2pPr>
            <a:lvl3pPr marL="445542" indent="0">
              <a:buNone/>
              <a:defRPr>
                <a:solidFill>
                  <a:schemeClr val="bg2"/>
                </a:solidFill>
              </a:defRPr>
            </a:lvl3pPr>
            <a:lvl4pPr marL="626295" indent="0">
              <a:buNone/>
              <a:defRPr>
                <a:solidFill>
                  <a:schemeClr val="bg2"/>
                </a:solidFill>
              </a:defRPr>
            </a:lvl4pPr>
            <a:lvl5pPr marL="807049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99071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image - One text column (white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893" y="0"/>
            <a:ext cx="12191108" cy="6858000"/>
          </a:xfrm>
          <a:prstGeom prst="rect">
            <a:avLst/>
          </a:prstGeom>
          <a:solidFill>
            <a:schemeClr val="tx2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sp>
        <p:nvSpPr>
          <p:cNvPr id="15" name="Rectangle 14"/>
          <p:cNvSpPr/>
          <p:nvPr userDrawn="1"/>
        </p:nvSpPr>
        <p:spPr>
          <a:xfrm>
            <a:off x="893" y="115889"/>
            <a:ext cx="12191108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31" y="115889"/>
            <a:ext cx="4076701" cy="61928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71" y="6438376"/>
            <a:ext cx="1143000" cy="214989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 flipH="1">
            <a:off x="550864" y="6595779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 dirty="0">
                <a:solidFill>
                  <a:schemeClr val="tx1"/>
                </a:solidFill>
              </a:rPr>
              <a:t>©</a:t>
            </a:r>
            <a:r>
              <a:rPr lang="en-US" sz="400" cap="all" spc="0" baseline="0" dirty="0">
                <a:solidFill>
                  <a:schemeClr val="tx1"/>
                </a:solidFill>
              </a:rPr>
              <a:t> </a:t>
            </a:r>
            <a:r>
              <a:rPr lang="en-US" sz="400" cap="all" spc="80" dirty="0" err="1">
                <a:solidFill>
                  <a:schemeClr val="tx1"/>
                </a:solidFill>
              </a:rPr>
              <a:t>Oriflame</a:t>
            </a:r>
            <a:r>
              <a:rPr lang="en-US" sz="400" cap="all" spc="80" dirty="0">
                <a:solidFill>
                  <a:schemeClr val="tx1"/>
                </a:solidFill>
              </a:rPr>
              <a:t> Cosmetics</a:t>
            </a:r>
            <a:r>
              <a:rPr lang="en-US" sz="400" cap="all" spc="80" baseline="0" dirty="0">
                <a:solidFill>
                  <a:schemeClr val="tx1"/>
                </a:solidFill>
              </a:rPr>
              <a:t> AG,2018</a:t>
            </a:r>
            <a:endParaRPr lang="en-US" sz="1598" cap="all" spc="80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753069" y="1881188"/>
            <a:ext cx="6870617" cy="3852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3070" y="872360"/>
            <a:ext cx="6870617" cy="8278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11369994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11369994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3712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holder - One text column (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770521" y="1881188"/>
            <a:ext cx="6870617" cy="3852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0522" y="872360"/>
            <a:ext cx="6870617" cy="8278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1" y="115889"/>
            <a:ext cx="4079875" cy="6192837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976972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page - Short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8107681" y="2"/>
            <a:ext cx="4083428" cy="5734050"/>
          </a:xfrm>
          <a:prstGeom prst="rect">
            <a:avLst/>
          </a:prstGeom>
          <a:solidFill>
            <a:srgbClr val="006272">
              <a:alpha val="3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512639" y="1312036"/>
            <a:ext cx="3278952" cy="1615422"/>
          </a:xfrm>
        </p:spPr>
        <p:txBody>
          <a:bodyPr anchor="b">
            <a:noAutofit/>
          </a:bodyPr>
          <a:lstStyle>
            <a:lvl1pPr algn="ctr">
              <a:defRPr sz="3995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521348" y="3002513"/>
            <a:ext cx="3278952" cy="1946227"/>
          </a:xfrm>
        </p:spPr>
        <p:txBody>
          <a:bodyPr>
            <a:noAutofit/>
          </a:bodyPr>
          <a:lstStyle>
            <a:lvl1pPr marL="0" indent="0" algn="ctr">
              <a:buNone/>
              <a:defRPr sz="1998">
                <a:solidFill>
                  <a:schemeClr val="bg1"/>
                </a:solidFill>
              </a:defRPr>
            </a:lvl1pPr>
            <a:lvl2pPr marL="456640" indent="0" algn="ctr">
              <a:buNone/>
              <a:defRPr sz="1998"/>
            </a:lvl2pPr>
            <a:lvl3pPr marL="913280" indent="0" algn="ctr">
              <a:buNone/>
              <a:defRPr sz="1798"/>
            </a:lvl3pPr>
            <a:lvl4pPr marL="1369920" indent="0" algn="ctr">
              <a:buNone/>
              <a:defRPr sz="1598"/>
            </a:lvl4pPr>
            <a:lvl5pPr marL="1826560" indent="0" algn="ctr">
              <a:buNone/>
              <a:defRPr sz="1598"/>
            </a:lvl5pPr>
            <a:lvl6pPr marL="2283200" indent="0" algn="ctr">
              <a:buNone/>
              <a:defRPr sz="1598"/>
            </a:lvl6pPr>
            <a:lvl7pPr marL="2739840" indent="0" algn="ctr">
              <a:buNone/>
              <a:defRPr sz="1598"/>
            </a:lvl7pPr>
            <a:lvl8pPr marL="3196480" indent="0" algn="ctr">
              <a:buNone/>
              <a:defRPr sz="1598"/>
            </a:lvl8pPr>
            <a:lvl9pPr marL="3653119" indent="0" algn="ctr">
              <a:buNone/>
              <a:defRPr sz="1598"/>
            </a:lvl9pPr>
          </a:lstStyle>
          <a:p>
            <a:r>
              <a:rPr lang="en-US" dirty="0"/>
              <a:t>Sub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695" y="5985530"/>
            <a:ext cx="2022613" cy="380437"/>
          </a:xfrm>
          <a:prstGeom prst="rect">
            <a:avLst/>
          </a:prstGeom>
        </p:spPr>
      </p:pic>
      <p:sp>
        <p:nvSpPr>
          <p:cNvPr id="15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512641" y="459342"/>
            <a:ext cx="3262431" cy="222512"/>
          </a:xfrm>
        </p:spPr>
        <p:txBody>
          <a:bodyPr anchor="ctr"/>
          <a:lstStyle>
            <a:lvl1pPr marL="0" indent="0" algn="ctr">
              <a:buNone/>
              <a:defRPr sz="1199" cap="all" baseline="0">
                <a:solidFill>
                  <a:schemeClr val="bg1"/>
                </a:solidFill>
              </a:defRPr>
            </a:lvl1pPr>
            <a:lvl2pPr marL="456640" indent="0" algn="ctr">
              <a:buNone/>
              <a:defRPr/>
            </a:lvl2pPr>
            <a:lvl3pPr marL="913280" indent="0" algn="ctr">
              <a:buNone/>
              <a:defRPr/>
            </a:lvl3pPr>
            <a:lvl4pPr marL="1369920" indent="0" algn="ctr">
              <a:buNone/>
              <a:defRPr/>
            </a:lvl4pPr>
            <a:lvl5pPr marL="1826560" indent="0" algn="ctr">
              <a:buNone/>
              <a:defRPr/>
            </a:lvl5pPr>
          </a:lstStyle>
          <a:p>
            <a:pPr lvl="0"/>
            <a:r>
              <a:rPr lang="en-US" dirty="0"/>
              <a:t>Add date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61256"/>
            <a:ext cx="8108219" cy="65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23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placeholder - One text column (white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893" y="0"/>
            <a:ext cx="12191108" cy="6858000"/>
          </a:xfrm>
          <a:prstGeom prst="rect">
            <a:avLst/>
          </a:prstGeom>
          <a:solidFill>
            <a:schemeClr val="tx2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sp>
        <p:nvSpPr>
          <p:cNvPr id="16" name="Rectangle 15"/>
          <p:cNvSpPr/>
          <p:nvPr userDrawn="1"/>
        </p:nvSpPr>
        <p:spPr>
          <a:xfrm>
            <a:off x="893" y="115889"/>
            <a:ext cx="12191108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71" y="6438376"/>
            <a:ext cx="1143000" cy="214989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 flipH="1">
            <a:off x="550864" y="6595779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 dirty="0">
                <a:solidFill>
                  <a:schemeClr val="tx1"/>
                </a:solidFill>
              </a:rPr>
              <a:t>©</a:t>
            </a:r>
            <a:r>
              <a:rPr lang="en-US" sz="400" cap="all" spc="0" baseline="0" dirty="0">
                <a:solidFill>
                  <a:schemeClr val="tx1"/>
                </a:solidFill>
              </a:rPr>
              <a:t> </a:t>
            </a:r>
            <a:r>
              <a:rPr lang="en-US" sz="400" cap="all" spc="80" dirty="0" err="1">
                <a:solidFill>
                  <a:schemeClr val="tx1"/>
                </a:solidFill>
              </a:rPr>
              <a:t>Oriflame</a:t>
            </a:r>
            <a:r>
              <a:rPr lang="en-US" sz="400" cap="all" spc="80" dirty="0">
                <a:solidFill>
                  <a:schemeClr val="tx1"/>
                </a:solidFill>
              </a:rPr>
              <a:t> Cosmetics</a:t>
            </a:r>
            <a:r>
              <a:rPr lang="en-US" sz="400" cap="all" spc="80" baseline="0" dirty="0">
                <a:solidFill>
                  <a:schemeClr val="tx1"/>
                </a:solidFill>
              </a:rPr>
              <a:t> AG,2018</a:t>
            </a:r>
            <a:endParaRPr lang="en-US" sz="1598" cap="all" spc="80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753069" y="1881188"/>
            <a:ext cx="6870617" cy="3852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3070" y="872360"/>
            <a:ext cx="6870617" cy="8278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1" y="115889"/>
            <a:ext cx="4079875" cy="6192837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11369994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11369994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633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86478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(white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893" y="0"/>
            <a:ext cx="12191108" cy="6858000"/>
          </a:xfrm>
          <a:prstGeom prst="rect">
            <a:avLst/>
          </a:prstGeom>
          <a:solidFill>
            <a:schemeClr val="tx2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sp>
        <p:nvSpPr>
          <p:cNvPr id="16" name="Rectangle 15"/>
          <p:cNvSpPr/>
          <p:nvPr userDrawn="1"/>
        </p:nvSpPr>
        <p:spPr>
          <a:xfrm>
            <a:off x="893" y="115889"/>
            <a:ext cx="12191108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71" y="6438376"/>
            <a:ext cx="1143000" cy="214989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 flipH="1">
            <a:off x="550864" y="6595779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 dirty="0">
                <a:solidFill>
                  <a:schemeClr val="tx1"/>
                </a:solidFill>
              </a:rPr>
              <a:t>©</a:t>
            </a:r>
            <a:r>
              <a:rPr lang="en-US" sz="400" cap="all" spc="0" baseline="0" dirty="0">
                <a:solidFill>
                  <a:schemeClr val="tx1"/>
                </a:solidFill>
              </a:rPr>
              <a:t> </a:t>
            </a:r>
            <a:r>
              <a:rPr lang="en-US" sz="400" cap="all" spc="80" dirty="0" err="1">
                <a:solidFill>
                  <a:schemeClr val="tx1"/>
                </a:solidFill>
              </a:rPr>
              <a:t>Oriflame</a:t>
            </a:r>
            <a:r>
              <a:rPr lang="en-US" sz="400" cap="all" spc="80" dirty="0">
                <a:solidFill>
                  <a:schemeClr val="tx1"/>
                </a:solidFill>
              </a:rPr>
              <a:t> Cosmetics</a:t>
            </a:r>
            <a:r>
              <a:rPr lang="en-US" sz="400" cap="all" spc="80" baseline="0" dirty="0">
                <a:solidFill>
                  <a:schemeClr val="tx1"/>
                </a:solidFill>
              </a:rPr>
              <a:t> AG,2018</a:t>
            </a:r>
            <a:endParaRPr lang="en-US" sz="1598" cap="all" spc="80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11369994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11369994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40064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50863" y="1879146"/>
            <a:ext cx="5335200" cy="421604"/>
          </a:xfrm>
        </p:spPr>
        <p:txBody>
          <a:bodyPr/>
          <a:lstStyle>
            <a:lvl1pPr marL="0" indent="0" algn="l">
              <a:buNone/>
              <a:defRPr sz="1398"/>
            </a:lvl1pPr>
            <a:lvl2pPr marL="456640" indent="0" algn="ctr">
              <a:buNone/>
              <a:defRPr/>
            </a:lvl2pPr>
            <a:lvl3pPr marL="913280" indent="0" algn="ctr">
              <a:buNone/>
              <a:defRPr/>
            </a:lvl3pPr>
            <a:lvl4pPr marL="1369920" indent="0" algn="ctr">
              <a:buNone/>
              <a:defRPr/>
            </a:lvl4pPr>
            <a:lvl5pPr marL="1826560" indent="0" algn="ctr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305937" y="1881187"/>
            <a:ext cx="5335200" cy="421604"/>
          </a:xfrm>
        </p:spPr>
        <p:txBody>
          <a:bodyPr/>
          <a:lstStyle>
            <a:lvl1pPr marL="0" indent="0" algn="l">
              <a:buNone/>
              <a:defRPr sz="1398"/>
            </a:lvl1pPr>
            <a:lvl2pPr marL="456640" indent="0" algn="ctr">
              <a:buNone/>
              <a:defRPr/>
            </a:lvl2pPr>
            <a:lvl3pPr marL="913280" indent="0" algn="ctr">
              <a:buNone/>
              <a:defRPr/>
            </a:lvl3pPr>
            <a:lvl4pPr marL="1369920" indent="0" algn="ctr">
              <a:buNone/>
              <a:defRPr/>
            </a:lvl4pPr>
            <a:lvl5pPr marL="1826560" indent="0" algn="ctr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894" y="2384426"/>
            <a:ext cx="6095108" cy="3924301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6096893" y="2384426"/>
            <a:ext cx="6095108" cy="3924301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728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0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Three images (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50865" y="1881187"/>
            <a:ext cx="3254783" cy="421200"/>
          </a:xfrm>
        </p:spPr>
        <p:txBody>
          <a:bodyPr/>
          <a:lstStyle>
            <a:lvl1pPr marL="0" indent="0" algn="l">
              <a:buNone/>
              <a:defRPr sz="1199"/>
            </a:lvl1pPr>
            <a:lvl2pPr marL="456640" indent="0" algn="ctr">
              <a:buNone/>
              <a:defRPr/>
            </a:lvl2pPr>
            <a:lvl3pPr marL="913280" indent="0" algn="ctr">
              <a:buNone/>
              <a:defRPr/>
            </a:lvl3pPr>
            <a:lvl4pPr marL="1369920" indent="0" algn="ctr">
              <a:buNone/>
              <a:defRPr/>
            </a:lvl4pPr>
            <a:lvl5pPr marL="1826560" indent="0" algn="ctr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894" y="2384426"/>
            <a:ext cx="4071377" cy="3924301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479191" y="1881187"/>
            <a:ext cx="3254783" cy="421200"/>
          </a:xfrm>
        </p:spPr>
        <p:txBody>
          <a:bodyPr/>
          <a:lstStyle>
            <a:lvl1pPr marL="0" indent="0" algn="l">
              <a:buNone/>
              <a:defRPr sz="1199"/>
            </a:lvl1pPr>
            <a:lvl2pPr marL="456640" indent="0" algn="ctr">
              <a:buNone/>
              <a:defRPr/>
            </a:lvl2pPr>
            <a:lvl3pPr marL="913280" indent="0" algn="ctr">
              <a:buNone/>
              <a:defRPr/>
            </a:lvl3pPr>
            <a:lvl4pPr marL="1369920" indent="0" algn="ctr">
              <a:buNone/>
              <a:defRPr/>
            </a:lvl4pPr>
            <a:lvl5pPr marL="1826560" indent="0" algn="ctr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8386355" y="1881187"/>
            <a:ext cx="3254783" cy="421200"/>
          </a:xfrm>
        </p:spPr>
        <p:txBody>
          <a:bodyPr/>
          <a:lstStyle>
            <a:lvl1pPr marL="0" indent="0" algn="l">
              <a:buNone/>
              <a:defRPr sz="1199"/>
            </a:lvl1pPr>
            <a:lvl2pPr marL="456640" indent="0" algn="ctr">
              <a:buNone/>
              <a:defRPr/>
            </a:lvl2pPr>
            <a:lvl3pPr marL="913280" indent="0" algn="ctr">
              <a:buNone/>
              <a:defRPr/>
            </a:lvl3pPr>
            <a:lvl4pPr marL="1369920" indent="0" algn="ctr">
              <a:buNone/>
              <a:defRPr/>
            </a:lvl4pPr>
            <a:lvl5pPr marL="1826560" indent="0" algn="ctr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19"/>
          </p:nvPr>
        </p:nvSpPr>
        <p:spPr>
          <a:xfrm>
            <a:off x="4072272" y="2384426"/>
            <a:ext cx="4071377" cy="3924301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12"/>
          <p:cNvSpPr>
            <a:spLocks noGrp="1"/>
          </p:cNvSpPr>
          <p:nvPr>
            <p:ph type="pic" sz="quarter" idx="20"/>
          </p:nvPr>
        </p:nvSpPr>
        <p:spPr>
          <a:xfrm>
            <a:off x="8131690" y="2384426"/>
            <a:ext cx="4071377" cy="3924301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83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0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- Two images (white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893" y="0"/>
            <a:ext cx="12191108" cy="6858000"/>
          </a:xfrm>
          <a:prstGeom prst="rect">
            <a:avLst/>
          </a:prstGeom>
          <a:solidFill>
            <a:schemeClr val="tx2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sp>
        <p:nvSpPr>
          <p:cNvPr id="19" name="Rectangle 18"/>
          <p:cNvSpPr/>
          <p:nvPr userDrawn="1"/>
        </p:nvSpPr>
        <p:spPr>
          <a:xfrm>
            <a:off x="893" y="115889"/>
            <a:ext cx="12191108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50863" y="1879145"/>
            <a:ext cx="5335200" cy="421200"/>
          </a:xfrm>
        </p:spPr>
        <p:txBody>
          <a:bodyPr/>
          <a:lstStyle>
            <a:lvl1pPr marL="0" indent="0" algn="l">
              <a:buNone/>
              <a:defRPr sz="1398"/>
            </a:lvl1pPr>
            <a:lvl2pPr marL="456640" indent="0" algn="ctr">
              <a:buNone/>
              <a:defRPr/>
            </a:lvl2pPr>
            <a:lvl3pPr marL="913280" indent="0" algn="ctr">
              <a:buNone/>
              <a:defRPr/>
            </a:lvl3pPr>
            <a:lvl4pPr marL="1369920" indent="0" algn="ctr">
              <a:buNone/>
              <a:defRPr/>
            </a:lvl4pPr>
            <a:lvl5pPr marL="1826560" indent="0" algn="ctr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305937" y="1881187"/>
            <a:ext cx="5335200" cy="421200"/>
          </a:xfrm>
        </p:spPr>
        <p:txBody>
          <a:bodyPr/>
          <a:lstStyle>
            <a:lvl1pPr marL="0" indent="0" algn="l">
              <a:buNone/>
              <a:defRPr sz="1398"/>
            </a:lvl1pPr>
            <a:lvl2pPr marL="456640" indent="0" algn="ctr">
              <a:buNone/>
              <a:defRPr/>
            </a:lvl2pPr>
            <a:lvl3pPr marL="913280" indent="0" algn="ctr">
              <a:buNone/>
              <a:defRPr/>
            </a:lvl3pPr>
            <a:lvl4pPr marL="1369920" indent="0" algn="ctr">
              <a:buNone/>
              <a:defRPr/>
            </a:lvl4pPr>
            <a:lvl5pPr marL="1826560" indent="0" algn="ctr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894" y="2384426"/>
            <a:ext cx="6095108" cy="3924301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6096893" y="2384426"/>
            <a:ext cx="6095108" cy="3924301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71" y="6438376"/>
            <a:ext cx="1143000" cy="214989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 flipH="1">
            <a:off x="550864" y="6595779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 dirty="0">
                <a:solidFill>
                  <a:schemeClr val="tx1"/>
                </a:solidFill>
              </a:rPr>
              <a:t>©</a:t>
            </a:r>
            <a:r>
              <a:rPr lang="en-US" sz="400" cap="all" spc="0" baseline="0" dirty="0">
                <a:solidFill>
                  <a:schemeClr val="tx1"/>
                </a:solidFill>
              </a:rPr>
              <a:t> </a:t>
            </a:r>
            <a:r>
              <a:rPr lang="en-US" sz="400" cap="all" spc="80" dirty="0" err="1">
                <a:solidFill>
                  <a:schemeClr val="tx1"/>
                </a:solidFill>
              </a:rPr>
              <a:t>Oriflame</a:t>
            </a:r>
            <a:r>
              <a:rPr lang="en-US" sz="400" cap="all" spc="80" dirty="0">
                <a:solidFill>
                  <a:schemeClr val="tx1"/>
                </a:solidFill>
              </a:rPr>
              <a:t> Cosmetics</a:t>
            </a:r>
            <a:r>
              <a:rPr lang="en-US" sz="400" cap="all" spc="80" baseline="0" dirty="0">
                <a:solidFill>
                  <a:schemeClr val="tx1"/>
                </a:solidFill>
              </a:rPr>
              <a:t> AG,2018</a:t>
            </a:r>
            <a:endParaRPr lang="en-US" sz="1598" cap="all" spc="80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11369994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11369994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29749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0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893" y="115890"/>
            <a:ext cx="12191108" cy="6598420"/>
          </a:xfrm>
          <a:prstGeom prst="rect">
            <a:avLst/>
          </a:prstGeom>
          <a:solidFill>
            <a:srgbClr val="006272">
              <a:alpha val="3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0864" y="1980707"/>
            <a:ext cx="11090275" cy="1615422"/>
          </a:xfrm>
        </p:spPr>
        <p:txBody>
          <a:bodyPr anchor="b">
            <a:noAutofit/>
          </a:bodyPr>
          <a:lstStyle>
            <a:lvl1pPr algn="ctr">
              <a:defRPr sz="719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9568" y="3670807"/>
            <a:ext cx="11090280" cy="1946227"/>
          </a:xfrm>
        </p:spPr>
        <p:txBody>
          <a:bodyPr>
            <a:noAutofit/>
          </a:bodyPr>
          <a:lstStyle>
            <a:lvl1pPr marL="0" indent="0" algn="ctr">
              <a:buNone/>
              <a:defRPr sz="1998" b="0" cap="all" baseline="0">
                <a:solidFill>
                  <a:schemeClr val="bg1"/>
                </a:solidFill>
              </a:defRPr>
            </a:lvl1pPr>
            <a:lvl2pPr marL="456640" indent="0" algn="ctr">
              <a:buNone/>
              <a:defRPr sz="1998"/>
            </a:lvl2pPr>
            <a:lvl3pPr marL="913280" indent="0" algn="ctr">
              <a:buNone/>
              <a:defRPr sz="1798"/>
            </a:lvl3pPr>
            <a:lvl4pPr marL="1369920" indent="0" algn="ctr">
              <a:buNone/>
              <a:defRPr sz="1598"/>
            </a:lvl4pPr>
            <a:lvl5pPr marL="1826560" indent="0" algn="ctr">
              <a:buNone/>
              <a:defRPr sz="1598"/>
            </a:lvl5pPr>
            <a:lvl6pPr marL="2283200" indent="0" algn="ctr">
              <a:buNone/>
              <a:defRPr sz="1598"/>
            </a:lvl6pPr>
            <a:lvl7pPr marL="2739840" indent="0" algn="ctr">
              <a:buNone/>
              <a:defRPr sz="1598"/>
            </a:lvl7pPr>
            <a:lvl8pPr marL="3196480" indent="0" algn="ctr">
              <a:buNone/>
              <a:defRPr sz="1598"/>
            </a:lvl8pPr>
            <a:lvl9pPr marL="3653119" indent="0" algn="ctr">
              <a:buNone/>
              <a:defRPr sz="1598"/>
            </a:lvl9pPr>
          </a:lstStyle>
          <a:p>
            <a:r>
              <a:rPr lang="en-US" dirty="0"/>
              <a:t>Contact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697" y="5985530"/>
            <a:ext cx="2022603" cy="38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203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1735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13095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4059" y="538233"/>
            <a:ext cx="9340619" cy="11430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89317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893" y="115889"/>
            <a:ext cx="12191108" cy="6192837"/>
          </a:xfrm>
          <a:prstGeom prst="rect">
            <a:avLst/>
          </a:prstGeom>
          <a:solidFill>
            <a:srgbClr val="006272">
              <a:alpha val="3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0864" y="1791520"/>
            <a:ext cx="11090275" cy="1615422"/>
          </a:xfrm>
        </p:spPr>
        <p:txBody>
          <a:bodyPr anchor="b">
            <a:noAutofit/>
          </a:bodyPr>
          <a:lstStyle>
            <a:lvl1pPr algn="ctr">
              <a:defRPr sz="719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9568" y="3523660"/>
            <a:ext cx="11090280" cy="1946227"/>
          </a:xfrm>
        </p:spPr>
        <p:txBody>
          <a:bodyPr>
            <a:noAutofit/>
          </a:bodyPr>
          <a:lstStyle>
            <a:lvl1pPr marL="0" indent="0" algn="ctr">
              <a:buNone/>
              <a:defRPr sz="1998" b="0" cap="all" baseline="0">
                <a:solidFill>
                  <a:schemeClr val="bg1"/>
                </a:solidFill>
              </a:defRPr>
            </a:lvl1pPr>
            <a:lvl2pPr marL="456640" indent="0" algn="ctr">
              <a:buNone/>
              <a:defRPr sz="1998"/>
            </a:lvl2pPr>
            <a:lvl3pPr marL="913280" indent="0" algn="ctr">
              <a:buNone/>
              <a:defRPr sz="1798"/>
            </a:lvl3pPr>
            <a:lvl4pPr marL="1369920" indent="0" algn="ctr">
              <a:buNone/>
              <a:defRPr sz="1598"/>
            </a:lvl4pPr>
            <a:lvl5pPr marL="1826560" indent="0" algn="ctr">
              <a:buNone/>
              <a:defRPr sz="1598"/>
            </a:lvl5pPr>
            <a:lvl6pPr marL="2283200" indent="0" algn="ctr">
              <a:buNone/>
              <a:defRPr sz="1598"/>
            </a:lvl6pPr>
            <a:lvl7pPr marL="2739840" indent="0" algn="ctr">
              <a:buNone/>
              <a:defRPr sz="1598"/>
            </a:lvl7pPr>
            <a:lvl8pPr marL="3196480" indent="0" algn="ctr">
              <a:buNone/>
              <a:defRPr sz="1598"/>
            </a:lvl8pPr>
            <a:lvl9pPr marL="3653119" indent="0" algn="ctr">
              <a:buNone/>
              <a:defRPr sz="1598"/>
            </a:lvl9pPr>
          </a:lstStyle>
          <a:p>
            <a:r>
              <a:rPr lang="en-US" dirty="0"/>
              <a:t>Sub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71" y="6438376"/>
            <a:ext cx="1143000" cy="214989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 flipH="1">
            <a:off x="550864" y="6595779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 dirty="0">
                <a:solidFill>
                  <a:schemeClr val="tx1"/>
                </a:solidFill>
              </a:rPr>
              <a:t>©</a:t>
            </a:r>
            <a:r>
              <a:rPr lang="en-US" sz="400" cap="all" spc="0" baseline="0" dirty="0">
                <a:solidFill>
                  <a:schemeClr val="tx1"/>
                </a:solidFill>
              </a:rPr>
              <a:t> </a:t>
            </a:r>
            <a:r>
              <a:rPr lang="en-US" sz="400" cap="all" spc="80" dirty="0" err="1">
                <a:solidFill>
                  <a:schemeClr val="tx1"/>
                </a:solidFill>
              </a:rPr>
              <a:t>Oriflame</a:t>
            </a:r>
            <a:r>
              <a:rPr lang="en-US" sz="400" cap="all" spc="80" dirty="0">
                <a:solidFill>
                  <a:schemeClr val="tx1"/>
                </a:solidFill>
              </a:rPr>
              <a:t> Cosmetics</a:t>
            </a:r>
            <a:r>
              <a:rPr lang="en-US" sz="400" cap="all" spc="80" baseline="0" dirty="0">
                <a:solidFill>
                  <a:schemeClr val="tx1"/>
                </a:solidFill>
              </a:rPr>
              <a:t> AG,2018</a:t>
            </a:r>
            <a:endParaRPr lang="en-US" sz="1598" cap="all" spc="8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11369994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11369994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029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04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white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893" y="0"/>
            <a:ext cx="12191108" cy="6858000"/>
          </a:xfrm>
          <a:prstGeom prst="rect">
            <a:avLst/>
          </a:prstGeom>
          <a:solidFill>
            <a:schemeClr val="tx2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sp>
        <p:nvSpPr>
          <p:cNvPr id="8" name="Rectangle 7"/>
          <p:cNvSpPr/>
          <p:nvPr userDrawn="1"/>
        </p:nvSpPr>
        <p:spPr>
          <a:xfrm>
            <a:off x="893" y="115889"/>
            <a:ext cx="12191108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71" y="6438376"/>
            <a:ext cx="1143000" cy="214989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 flipH="1">
            <a:off x="550864" y="6595779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 dirty="0">
                <a:solidFill>
                  <a:schemeClr val="tx1"/>
                </a:solidFill>
              </a:rPr>
              <a:t>©</a:t>
            </a:r>
            <a:r>
              <a:rPr lang="en-US" sz="400" cap="all" spc="0" baseline="0" dirty="0">
                <a:solidFill>
                  <a:schemeClr val="tx1"/>
                </a:solidFill>
              </a:rPr>
              <a:t> </a:t>
            </a:r>
            <a:r>
              <a:rPr lang="en-US" sz="400" cap="all" spc="80" dirty="0" err="1">
                <a:solidFill>
                  <a:schemeClr val="tx1"/>
                </a:solidFill>
              </a:rPr>
              <a:t>Oriflame</a:t>
            </a:r>
            <a:r>
              <a:rPr lang="en-US" sz="400" cap="all" spc="80" dirty="0">
                <a:solidFill>
                  <a:schemeClr val="tx1"/>
                </a:solidFill>
              </a:rPr>
              <a:t> Cosmetics</a:t>
            </a:r>
            <a:r>
              <a:rPr lang="en-US" sz="400" cap="all" spc="80" baseline="0" dirty="0">
                <a:solidFill>
                  <a:schemeClr val="tx1"/>
                </a:solidFill>
              </a:rPr>
              <a:t> AG,2018</a:t>
            </a:r>
            <a:endParaRPr lang="en-US" sz="1598" cap="all" spc="80" dirty="0">
              <a:solidFill>
                <a:schemeClr val="tx1"/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11369994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11369994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4727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columns (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64" y="1881188"/>
            <a:ext cx="5336131" cy="38528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305008" y="1881188"/>
            <a:ext cx="5336131" cy="38528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97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text columns (white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93" y="0"/>
            <a:ext cx="12191108" cy="6858000"/>
          </a:xfrm>
          <a:prstGeom prst="rect">
            <a:avLst/>
          </a:prstGeom>
          <a:solidFill>
            <a:schemeClr val="tx2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sp>
        <p:nvSpPr>
          <p:cNvPr id="10" name="Rectangle 9"/>
          <p:cNvSpPr/>
          <p:nvPr userDrawn="1"/>
        </p:nvSpPr>
        <p:spPr>
          <a:xfrm>
            <a:off x="893" y="115889"/>
            <a:ext cx="12191108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71" y="6438376"/>
            <a:ext cx="1143000" cy="214989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 flipH="1">
            <a:off x="550864" y="6595779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 dirty="0">
                <a:solidFill>
                  <a:schemeClr val="tx1"/>
                </a:solidFill>
              </a:rPr>
              <a:t>©</a:t>
            </a:r>
            <a:r>
              <a:rPr lang="en-US" sz="400" cap="all" spc="0" baseline="0" dirty="0">
                <a:solidFill>
                  <a:schemeClr val="tx1"/>
                </a:solidFill>
              </a:rPr>
              <a:t> </a:t>
            </a:r>
            <a:r>
              <a:rPr lang="en-US" sz="400" cap="all" spc="80" dirty="0" err="1">
                <a:solidFill>
                  <a:schemeClr val="tx1"/>
                </a:solidFill>
              </a:rPr>
              <a:t>Oriflame</a:t>
            </a:r>
            <a:r>
              <a:rPr lang="en-US" sz="400" cap="all" spc="80" dirty="0">
                <a:solidFill>
                  <a:schemeClr val="tx1"/>
                </a:solidFill>
              </a:rPr>
              <a:t> Cosmetics</a:t>
            </a:r>
            <a:r>
              <a:rPr lang="en-US" sz="400" cap="all" spc="80" baseline="0" dirty="0">
                <a:solidFill>
                  <a:schemeClr val="tx1"/>
                </a:solidFill>
              </a:rPr>
              <a:t> AG,2018</a:t>
            </a:r>
            <a:endParaRPr lang="en-US" sz="1598" cap="all" spc="8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64" y="1881188"/>
            <a:ext cx="5336131" cy="38528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305008" y="1881188"/>
            <a:ext cx="5336131" cy="38528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11369994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11369994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782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columns - One image (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50864" y="1881188"/>
            <a:ext cx="6870617" cy="3852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5" y="872360"/>
            <a:ext cx="6870617" cy="8278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6389" y="115888"/>
            <a:ext cx="4084320" cy="618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336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text columns - One image (white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893" y="0"/>
            <a:ext cx="12191108" cy="6858000"/>
          </a:xfrm>
          <a:prstGeom prst="rect">
            <a:avLst/>
          </a:prstGeom>
          <a:solidFill>
            <a:schemeClr val="tx2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sp>
        <p:nvSpPr>
          <p:cNvPr id="17" name="Rectangle 16"/>
          <p:cNvSpPr/>
          <p:nvPr userDrawn="1"/>
        </p:nvSpPr>
        <p:spPr>
          <a:xfrm>
            <a:off x="893" y="115889"/>
            <a:ext cx="12191108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71" y="6438376"/>
            <a:ext cx="1143000" cy="214989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 flipH="1">
            <a:off x="550864" y="6595779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 dirty="0">
                <a:solidFill>
                  <a:schemeClr val="tx1"/>
                </a:solidFill>
              </a:rPr>
              <a:t>©</a:t>
            </a:r>
            <a:r>
              <a:rPr lang="en-US" sz="400" cap="all" spc="0" baseline="0" dirty="0">
                <a:solidFill>
                  <a:schemeClr val="tx1"/>
                </a:solidFill>
              </a:rPr>
              <a:t> </a:t>
            </a:r>
            <a:r>
              <a:rPr lang="en-US" sz="400" cap="all" spc="80" dirty="0" err="1">
                <a:solidFill>
                  <a:schemeClr val="tx1"/>
                </a:solidFill>
              </a:rPr>
              <a:t>Oriflame</a:t>
            </a:r>
            <a:r>
              <a:rPr lang="en-US" sz="400" cap="all" spc="80" dirty="0">
                <a:solidFill>
                  <a:schemeClr val="tx1"/>
                </a:solidFill>
              </a:rPr>
              <a:t> Cosmetics</a:t>
            </a:r>
            <a:r>
              <a:rPr lang="en-US" sz="400" cap="all" spc="80" baseline="0" dirty="0">
                <a:solidFill>
                  <a:schemeClr val="tx1"/>
                </a:solidFill>
              </a:rPr>
              <a:t> AG,2018</a:t>
            </a:r>
            <a:endParaRPr lang="en-US" sz="1598" cap="all" spc="80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50864" y="1881188"/>
            <a:ext cx="6870617" cy="3852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5" y="872360"/>
            <a:ext cx="6870617" cy="8278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 flipH="1">
            <a:off x="11369994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H="1">
            <a:off x="11369994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6389" y="115888"/>
            <a:ext cx="4084320" cy="618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294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93" y="115889"/>
            <a:ext cx="12191108" cy="6192837"/>
          </a:xfrm>
          <a:prstGeom prst="rect">
            <a:avLst/>
          </a:prstGeom>
          <a:solidFill>
            <a:schemeClr val="tx2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0864" y="872359"/>
            <a:ext cx="11090275" cy="81615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4" y="1881188"/>
            <a:ext cx="11090275" cy="38528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69993" y="6456999"/>
            <a:ext cx="271144" cy="17526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99">
                <a:solidFill>
                  <a:schemeClr val="tx1"/>
                </a:solidFill>
              </a:defRPr>
            </a:lvl1pPr>
          </a:lstStyle>
          <a:p>
            <a:fld id="{3F2B5CF4-79E2-4BCE-8F81-53ED60D4893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11369994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11369994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 flipH="1">
            <a:off x="550864" y="6595779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 dirty="0">
                <a:solidFill>
                  <a:schemeClr val="tx1"/>
                </a:solidFill>
              </a:rPr>
              <a:t>©</a:t>
            </a:r>
            <a:r>
              <a:rPr lang="en-US" sz="400" cap="all" spc="0" baseline="0" dirty="0">
                <a:solidFill>
                  <a:schemeClr val="tx1"/>
                </a:solidFill>
              </a:rPr>
              <a:t> </a:t>
            </a:r>
            <a:r>
              <a:rPr lang="en-US" sz="400" cap="all" spc="80" dirty="0" err="1">
                <a:solidFill>
                  <a:schemeClr val="tx1"/>
                </a:solidFill>
              </a:rPr>
              <a:t>Oriflame</a:t>
            </a:r>
            <a:r>
              <a:rPr lang="en-US" sz="400" cap="all" spc="80" dirty="0">
                <a:solidFill>
                  <a:schemeClr val="tx1"/>
                </a:solidFill>
              </a:rPr>
              <a:t> Cosmetics</a:t>
            </a:r>
            <a:r>
              <a:rPr lang="en-US" sz="400" cap="all" spc="80" baseline="0" dirty="0">
                <a:solidFill>
                  <a:schemeClr val="tx1"/>
                </a:solidFill>
              </a:rPr>
              <a:t> AG,2018</a:t>
            </a:r>
            <a:endParaRPr lang="en-US" sz="1598" cap="all" spc="80" dirty="0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71" y="6438376"/>
            <a:ext cx="1143000" cy="21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37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hdr="0" ftr="0" dt="0"/>
  <p:txStyles>
    <p:titleStyle>
      <a:lvl1pPr algn="l" defTabSz="913280" rtl="0" eaLnBrk="1" latinLnBrk="0" hangingPunct="1">
        <a:lnSpc>
          <a:spcPct val="90000"/>
        </a:lnSpc>
        <a:spcBef>
          <a:spcPct val="0"/>
        </a:spcBef>
        <a:buNone/>
        <a:defRPr sz="2797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20" indent="-228320" algn="l" defTabSz="913280" rtl="0" eaLnBrk="1" latinLnBrk="0" hangingPunct="1">
        <a:lnSpc>
          <a:spcPct val="90000"/>
        </a:lnSpc>
        <a:spcBef>
          <a:spcPts val="999"/>
        </a:spcBef>
        <a:buSzPct val="110000"/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1pPr>
      <a:lvl2pPr marL="501036" indent="-236249" algn="l" defTabSz="91328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−"/>
        <a:defRPr sz="1998" kern="1200">
          <a:solidFill>
            <a:schemeClr val="tx1"/>
          </a:solidFill>
          <a:latin typeface="+mn-lt"/>
          <a:ea typeface="+mn-ea"/>
          <a:cs typeface="+mn-cs"/>
        </a:defRPr>
      </a:lvl2pPr>
      <a:lvl3pPr marL="716672" indent="-215636" algn="l" defTabSz="91328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−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943406" indent="-245761" algn="l" defTabSz="91328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−"/>
        <a:defRPr sz="1998" kern="1200">
          <a:solidFill>
            <a:schemeClr val="tx1"/>
          </a:solidFill>
          <a:latin typeface="+mn-lt"/>
          <a:ea typeface="+mn-ea"/>
          <a:cs typeface="+mn-cs"/>
        </a:defRPr>
      </a:lvl4pPr>
      <a:lvl5pPr marL="1168555" indent="-225149" algn="l" defTabSz="91328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−"/>
        <a:defRPr sz="1998" kern="1200">
          <a:solidFill>
            <a:schemeClr val="tx1"/>
          </a:solidFill>
          <a:latin typeface="+mn-lt"/>
          <a:ea typeface="+mn-ea"/>
          <a:cs typeface="+mn-cs"/>
        </a:defRPr>
      </a:lvl5pPr>
      <a:lvl6pPr marL="2511520" indent="-228320" algn="l" defTabSz="91328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8160" indent="-228320" algn="l" defTabSz="91328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4799" indent="-228320" algn="l" defTabSz="91328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1439" indent="-228320" algn="l" defTabSz="91328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3280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640" algn="l" defTabSz="913280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280" algn="l" defTabSz="913280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69920" algn="l" defTabSz="913280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560" algn="l" defTabSz="913280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200" algn="l" defTabSz="913280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39840" algn="l" defTabSz="913280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6480" algn="l" defTabSz="913280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3119" algn="l" defTabSz="913280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47">
          <p15:clr>
            <a:srgbClr val="F26B43"/>
          </p15:clr>
        </p15:guide>
        <p15:guide id="2" pos="7333">
          <p15:clr>
            <a:srgbClr val="F26B43"/>
          </p15:clr>
        </p15:guide>
        <p15:guide id="3" orient="horz" pos="1071">
          <p15:clr>
            <a:srgbClr val="F26B43"/>
          </p15:clr>
        </p15:guide>
        <p15:guide id="4" orient="horz" pos="1185">
          <p15:clr>
            <a:srgbClr val="F26B43"/>
          </p15:clr>
        </p15:guide>
        <p15:guide id="5" orient="horz" pos="3612">
          <p15:clr>
            <a:srgbClr val="F26B43"/>
          </p15:clr>
        </p15:guide>
        <p15:guide id="6" orient="horz" pos="73">
          <p15:clr>
            <a:srgbClr val="F26B43"/>
          </p15:clr>
        </p15:guide>
        <p15:guide id="7" orient="horz" pos="3974">
          <p15:clr>
            <a:srgbClr val="F26B43"/>
          </p15:clr>
        </p15:guide>
        <p15:guide id="8" orient="horz" pos="55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4A0E4-FD20-4B1F-8FE8-3E35AEA54838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2019-04-01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dirty="0">
                <a:solidFill>
                  <a:prstClr val="black">
                    <a:tint val="75000"/>
                  </a:prstClr>
                </a:solidFill>
              </a:rPr>
              <a:t>Wellness by Oriflame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B9084-CA10-4EB3-8706-857EA95396BA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313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hyperlink" Target="https://forms.gle/LdErbHVjXbT99saq6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gelosaentrance.jpg">
            <a:extLst>
              <a:ext uri="{FF2B5EF4-FFF2-40B4-BE49-F238E27FC236}">
                <a16:creationId xmlns:a16="http://schemas.microsoft.com/office/drawing/2014/main" id="{85853D86-1511-4B2A-A7CC-4520454F6A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3" b="15323"/>
          <a:stretch/>
        </p:blipFill>
        <p:spPr>
          <a:xfrm>
            <a:off x="0" y="101600"/>
            <a:ext cx="12192000" cy="61849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CA5075-47BC-49F0-BDC4-DA75F92B7F10}"/>
              </a:ext>
            </a:extLst>
          </p:cNvPr>
          <p:cNvSpPr/>
          <p:nvPr/>
        </p:nvSpPr>
        <p:spPr>
          <a:xfrm>
            <a:off x="-2" y="4724554"/>
            <a:ext cx="12192001" cy="576909"/>
          </a:xfrm>
          <a:prstGeom prst="rect">
            <a:avLst/>
          </a:prstGeom>
          <a:solidFill>
            <a:srgbClr val="6838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50862" y="419254"/>
            <a:ext cx="11090275" cy="816152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WELLNESS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ru-RU" sz="4800" dirty="0">
                <a:solidFill>
                  <a:schemeClr val="bg1"/>
                </a:solidFill>
              </a:rPr>
              <a:t>Конкурс для Лидеров</a:t>
            </a:r>
            <a:br>
              <a:rPr lang="ru-RU" sz="4800" dirty="0">
                <a:solidFill>
                  <a:schemeClr val="bg1"/>
                </a:solidFill>
              </a:rPr>
            </a:br>
            <a:br>
              <a:rPr lang="ru-RU" sz="4800" dirty="0">
                <a:solidFill>
                  <a:schemeClr val="bg1"/>
                </a:solidFill>
              </a:rPr>
            </a:br>
            <a:br>
              <a:rPr lang="ru-RU" sz="4800" dirty="0">
                <a:solidFill>
                  <a:schemeClr val="bg1"/>
                </a:solidFill>
              </a:rPr>
            </a:b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81C7A8-BD18-42B8-B559-1204F6FE75BE}"/>
              </a:ext>
            </a:extLst>
          </p:cNvPr>
          <p:cNvSpPr/>
          <p:nvPr/>
        </p:nvSpPr>
        <p:spPr>
          <a:xfrm>
            <a:off x="550862" y="4790242"/>
            <a:ext cx="28885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каталоги 5-11 2019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875061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E581B53-F726-48E3-B173-6346DDA3F16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5900" y="2068513"/>
            <a:ext cx="7958616" cy="38528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ТРИ ЛИДЕРА С ЛУЧШИМИ ПОКАЗАТЕЛЯМИ посетят </a:t>
            </a:r>
            <a:br>
              <a:rPr lang="ru-RU" sz="2400" dirty="0"/>
            </a:br>
            <a:r>
              <a:rPr lang="ru-RU" sz="2400" dirty="0"/>
              <a:t>Научно-исследовательский центр </a:t>
            </a:r>
            <a:r>
              <a:rPr lang="ru-RU" sz="2400" dirty="0" err="1"/>
              <a:t>Игелеса</a:t>
            </a:r>
            <a:r>
              <a:rPr lang="ru-RU" sz="2400" dirty="0"/>
              <a:t> в октябре 2019 года</a:t>
            </a:r>
          </a:p>
          <a:p>
            <a:pPr marL="0" indent="0">
              <a:buNone/>
            </a:pPr>
            <a:r>
              <a:rPr lang="ru-RU" sz="2400" b="1" dirty="0"/>
              <a:t>Программа:</a:t>
            </a:r>
          </a:p>
          <a:p>
            <a:r>
              <a:rPr lang="ru-RU" sz="2400" dirty="0"/>
              <a:t>Эксклюзивное обучение</a:t>
            </a:r>
          </a:p>
          <a:p>
            <a:r>
              <a:rPr lang="ru-RU" sz="2400" dirty="0"/>
              <a:t>Экскурсия по </a:t>
            </a:r>
            <a:r>
              <a:rPr lang="ru-RU" sz="2400" dirty="0" err="1"/>
              <a:t>Игелеса</a:t>
            </a:r>
            <a:endParaRPr lang="ru-RU" sz="2400" dirty="0"/>
          </a:p>
          <a:p>
            <a:r>
              <a:rPr lang="ru-RU" sz="2400" dirty="0"/>
              <a:t>Личная встреча и пресс-конференция со </a:t>
            </a:r>
            <a:r>
              <a:rPr lang="ru-RU" sz="2400" dirty="0" err="1"/>
              <a:t>Стигом</a:t>
            </a:r>
            <a:r>
              <a:rPr lang="ru-RU" sz="2400" dirty="0"/>
              <a:t> </a:t>
            </a:r>
            <a:r>
              <a:rPr lang="ru-RU" sz="2400" dirty="0" err="1"/>
              <a:t>Стеном</a:t>
            </a:r>
            <a:r>
              <a:rPr lang="ru-RU" sz="2400" dirty="0"/>
              <a:t> и экспертами компании</a:t>
            </a:r>
          </a:p>
          <a:p>
            <a:r>
              <a:rPr lang="ru-RU" sz="2400" dirty="0"/>
              <a:t>Индивидуальное фото со </a:t>
            </a:r>
            <a:r>
              <a:rPr lang="ru-RU" sz="2400" dirty="0" err="1"/>
              <a:t>Стигом</a:t>
            </a:r>
            <a:r>
              <a:rPr lang="ru-RU" sz="2400" dirty="0"/>
              <a:t> </a:t>
            </a:r>
            <a:r>
              <a:rPr lang="ru-RU" sz="2400" dirty="0" err="1"/>
              <a:t>Стеном</a:t>
            </a:r>
            <a:endParaRPr lang="ru-RU" sz="2400" dirty="0"/>
          </a:p>
          <a:p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A66DE5-4EC0-42ED-AADD-F22D1B2CAC9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920538" y="6456363"/>
            <a:ext cx="271462" cy="176212"/>
          </a:xfrm>
        </p:spPr>
        <p:txBody>
          <a:bodyPr/>
          <a:lstStyle/>
          <a:p>
            <a:pPr marL="0" marR="0" lvl="0" indent="0" algn="ctr" defTabSz="913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B5CF4-79E2-4BCE-8F81-53ED60D4893F}" type="slidenum">
              <a:rPr kumimoji="0" lang="en-US" sz="799" b="0" i="0" u="none" strike="noStrike" kern="1200" cap="none" spc="0" normalizeH="0" baseline="0" noProof="0">
                <a:ln>
                  <a:noFill/>
                </a:ln>
                <a:solidFill>
                  <a:srgbClr val="6465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3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799" b="0" i="0" u="none" strike="noStrike" kern="1200" cap="none" spc="0" normalizeH="0" baseline="0" noProof="0">
              <a:ln>
                <a:noFill/>
              </a:ln>
              <a:solidFill>
                <a:srgbClr val="6465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EB4B75-7652-4EC9-9216-E229CF80E9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5900" y="936625"/>
            <a:ext cx="6654800" cy="827088"/>
          </a:xfrm>
        </p:spPr>
        <p:txBody>
          <a:bodyPr/>
          <a:lstStyle/>
          <a:p>
            <a:pPr algn="l"/>
            <a:r>
              <a:rPr lang="ru-RU" dirty="0">
                <a:solidFill>
                  <a:schemeClr val="bg1"/>
                </a:solidFill>
              </a:rPr>
              <a:t>Победа в конкурсе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2" descr="ÐÐ°ÑÑÐ¸Ð½ÐºÐ¸ Ð¿Ð¾ Ð·Ð°Ð¿ÑÐ¾ÑÑ wellness igelosa">
            <a:extLst>
              <a:ext uri="{FF2B5EF4-FFF2-40B4-BE49-F238E27FC236}">
                <a16:creationId xmlns:a16="http://schemas.microsoft.com/office/drawing/2014/main" id="{1360775E-AB03-4699-BE2C-9718224802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2" r="32009"/>
          <a:stretch/>
        </p:blipFill>
        <p:spPr bwMode="auto">
          <a:xfrm>
            <a:off x="8407399" y="0"/>
            <a:ext cx="37846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BA3D8F-2834-4920-AB77-7E0E99EFBC5E}"/>
              </a:ext>
            </a:extLst>
          </p:cNvPr>
          <p:cNvSpPr/>
          <p:nvPr/>
        </p:nvSpPr>
        <p:spPr>
          <a:xfrm>
            <a:off x="-2" y="6281091"/>
            <a:ext cx="12192001" cy="576909"/>
          </a:xfrm>
          <a:prstGeom prst="rect">
            <a:avLst/>
          </a:prstGeom>
          <a:solidFill>
            <a:srgbClr val="6838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413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76D79168-9A8E-436A-9649-35BEA70AB36D}"/>
              </a:ext>
            </a:extLst>
          </p:cNvPr>
          <p:cNvSpPr txBox="1">
            <a:spLocks/>
          </p:cNvSpPr>
          <p:nvPr/>
        </p:nvSpPr>
        <p:spPr>
          <a:xfrm>
            <a:off x="189273" y="971510"/>
            <a:ext cx="11196510" cy="81615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IGELOSA Competition</a:t>
            </a:r>
            <a:r>
              <a:rPr lang="ru-RU" dirty="0">
                <a:solidFill>
                  <a:schemeClr val="bg1"/>
                </a:solidFill>
              </a:rPr>
              <a:t> 2019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F35A82A4-552B-444B-B596-4811D9A16A95}"/>
              </a:ext>
            </a:extLst>
          </p:cNvPr>
          <p:cNvSpPr txBox="1">
            <a:spLocks/>
          </p:cNvSpPr>
          <p:nvPr/>
        </p:nvSpPr>
        <p:spPr>
          <a:xfrm>
            <a:off x="189273" y="1896513"/>
            <a:ext cx="8876097" cy="433346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1900" dirty="0"/>
              <a:t>ПРАВИЛА УЧАСТИЯ:</a:t>
            </a:r>
          </a:p>
          <a:p>
            <a:r>
              <a:rPr lang="ru-RU" sz="1800" dirty="0"/>
              <a:t>Принять участие в конкурсе могут </a:t>
            </a:r>
            <a:r>
              <a:rPr lang="ru-RU" sz="1800" b="1" dirty="0"/>
              <a:t>Лидеры в звании Старший Менеджер и выше по итогу каталога №5 2019 с ОС 22%</a:t>
            </a:r>
            <a:r>
              <a:rPr lang="ru-RU" sz="1800" dirty="0"/>
              <a:t>. Старшим Менеджерам необходимо </a:t>
            </a:r>
            <a:r>
              <a:rPr lang="ru-RU" sz="1800" b="1" dirty="0"/>
              <a:t>закрыть звание Директор по итогам каталога №11 2019</a:t>
            </a:r>
            <a:r>
              <a:rPr lang="ru-RU" sz="1800" dirty="0"/>
              <a:t>. </a:t>
            </a:r>
            <a:endParaRPr lang="ru-RU" sz="1800" dirty="0">
              <a:solidFill>
                <a:srgbClr val="FF0000"/>
              </a:solidFill>
            </a:endParaRPr>
          </a:p>
          <a:p>
            <a:r>
              <a:rPr lang="ru-RU" sz="1800" dirty="0"/>
              <a:t>Заявите о своем участии в конкурсе, заполнив регистрационную форму по ссылке </a:t>
            </a:r>
            <a:r>
              <a:rPr lang="en-GB" sz="1800" dirty="0">
                <a:hlinkClick r:id="rId4"/>
              </a:rPr>
              <a:t>https://forms.gle/LdErbHVjXbT99saq6</a:t>
            </a:r>
            <a:r>
              <a:rPr lang="ru-RU" sz="1800" dirty="0"/>
              <a:t> </a:t>
            </a:r>
            <a:endParaRPr lang="en-US" sz="1800" dirty="0"/>
          </a:p>
          <a:p>
            <a:r>
              <a:rPr lang="ru-RU" sz="1800" dirty="0"/>
              <a:t>Лидер должен быть </a:t>
            </a:r>
            <a:r>
              <a:rPr lang="ru-RU" sz="1800" b="1" dirty="0"/>
              <a:t>сертифицирован </a:t>
            </a:r>
            <a:r>
              <a:rPr lang="en-US" sz="1800" b="1" dirty="0"/>
              <a:t>Life+ </a:t>
            </a:r>
            <a:r>
              <a:rPr lang="ru-RU" sz="1800" dirty="0"/>
              <a:t>или пройти сертификацию в каталогах №5 или 6.</a:t>
            </a:r>
          </a:p>
          <a:p>
            <a:r>
              <a:rPr lang="ru-RU" sz="1800" dirty="0"/>
              <a:t>Иметь </a:t>
            </a:r>
            <a:r>
              <a:rPr lang="ru-RU" sz="1800" b="1" dirty="0"/>
              <a:t>не менее 15% продаж </a:t>
            </a:r>
            <a:r>
              <a:rPr lang="en-US" sz="1800" b="1" dirty="0"/>
              <a:t>Wellness </a:t>
            </a:r>
            <a:r>
              <a:rPr lang="ru-RU" sz="1800" b="1" dirty="0"/>
              <a:t>в ПГ </a:t>
            </a:r>
            <a:r>
              <a:rPr lang="ru-RU" sz="1800" dirty="0"/>
              <a:t>по итогам каталога №4 2019. </a:t>
            </a:r>
          </a:p>
          <a:p>
            <a:r>
              <a:rPr lang="ru-RU" sz="1800" dirty="0"/>
              <a:t>Объем Продаж Персональной Группы - не менее 3000 ББ каждый каталог.</a:t>
            </a:r>
          </a:p>
          <a:p>
            <a:r>
              <a:rPr lang="ru-RU" sz="1800" dirty="0"/>
              <a:t>ПГ фиксируется по итогам каталога №5 2019. </a:t>
            </a:r>
          </a:p>
          <a:p>
            <a:r>
              <a:rPr lang="ru-RU" sz="1800" dirty="0"/>
              <a:t>Уровень ОС 22% </a:t>
            </a:r>
            <a:r>
              <a:rPr lang="ru-RU" sz="1800" dirty="0" err="1"/>
              <a:t>ежекаталожно</a:t>
            </a:r>
            <a:r>
              <a:rPr lang="ru-RU" sz="1800" dirty="0"/>
              <a:t>. При ОС ниже 22% достижения данного каталога не учитываются в расчете среднего показателя (см. примеры расчета).</a:t>
            </a:r>
          </a:p>
          <a:p>
            <a:r>
              <a:rPr lang="ru-RU" sz="1800" dirty="0"/>
              <a:t>Отправляя заявку, Лидер обязуется выполнять условия по активности в рамках конкурса: Офлайн активности, Онлайн активности, Участие в мероприятиях в рамках кампании</a:t>
            </a:r>
            <a:endParaRPr lang="en-US" sz="19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9FBD8A9-8DA6-4078-A9DD-8C3FBCF814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4995" y="0"/>
            <a:ext cx="3071021" cy="2598821"/>
          </a:xfrm>
          <a:prstGeom prst="rect">
            <a:avLst/>
          </a:prstGeom>
        </p:spPr>
      </p:pic>
      <p:pic>
        <p:nvPicPr>
          <p:cNvPr id="1026" name="Picture 2" descr="ÐÐ°ÑÑÐ¸Ð½ÐºÐ¸ Ð¿Ð¾ Ð·Ð°Ð¿ÑÐ¾ÑÑ igelosa">
            <a:extLst>
              <a:ext uri="{FF2B5EF4-FFF2-40B4-BE49-F238E27FC236}">
                <a16:creationId xmlns:a16="http://schemas.microsoft.com/office/drawing/2014/main" id="{1EE1B6EB-EDFB-4349-A274-501A402DDE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" r="21392" b="42022"/>
          <a:stretch/>
        </p:blipFill>
        <p:spPr bwMode="auto">
          <a:xfrm>
            <a:off x="9117709" y="2598822"/>
            <a:ext cx="3071021" cy="225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75DD6E-A4E9-4FC5-A999-4AAA70A452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3188"/>
          <a:stretch/>
        </p:blipFill>
        <p:spPr>
          <a:xfrm>
            <a:off x="9117709" y="4858489"/>
            <a:ext cx="3071021" cy="199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58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B1CAA-BBBB-46FB-8537-12C11FDA6B3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9321" y="2050143"/>
            <a:ext cx="8615192" cy="2811462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Увеличивайте % товарооборота категории </a:t>
            </a:r>
            <a:r>
              <a:rPr lang="en-US" sz="2000" dirty="0"/>
              <a:t>Wellness </a:t>
            </a:r>
            <a:r>
              <a:rPr lang="ru-RU" sz="2000" dirty="0"/>
              <a:t>в Персональной Группе с каталога №5 2019 по каталог №11 2019 </a:t>
            </a:r>
            <a:r>
              <a:rPr lang="ru-RU" sz="2000" dirty="0" err="1"/>
              <a:t>ежекаталожно</a:t>
            </a:r>
            <a:r>
              <a:rPr lang="ru-RU" sz="2000" dirty="0"/>
              <a:t>. </a:t>
            </a:r>
            <a:br>
              <a:rPr lang="ru-RU" sz="2000" dirty="0"/>
            </a:br>
            <a:r>
              <a:rPr lang="ru-RU" sz="2000" dirty="0"/>
              <a:t>Прирост считается относительно результатов каталога №4 2019.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Пример расчета прироста: </a:t>
            </a:r>
            <a:r>
              <a:rPr lang="ru-RU" sz="1800" dirty="0"/>
              <a:t>Лидер стартовал с </a:t>
            </a:r>
            <a:r>
              <a:rPr lang="ru-RU" sz="1800" b="1" dirty="0"/>
              <a:t>40%</a:t>
            </a:r>
            <a:r>
              <a:rPr lang="ru-RU" sz="1800" dirty="0"/>
              <a:t> </a:t>
            </a:r>
            <a:r>
              <a:rPr lang="en-US" sz="1800" dirty="0"/>
              <a:t>W</a:t>
            </a:r>
            <a:r>
              <a:rPr lang="ru-RU" sz="1800" dirty="0"/>
              <a:t> в кат.4.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/>
              <a:t>По итогам кат.5 %</a:t>
            </a:r>
            <a:r>
              <a:rPr lang="en-US" sz="1800" dirty="0"/>
              <a:t>W </a:t>
            </a:r>
            <a:r>
              <a:rPr lang="ru-RU" sz="1800" dirty="0"/>
              <a:t>составил </a:t>
            </a:r>
            <a:r>
              <a:rPr lang="ru-RU" sz="1800" b="1" dirty="0"/>
              <a:t>52%</a:t>
            </a:r>
            <a:r>
              <a:rPr lang="ru-RU" sz="1800" dirty="0"/>
              <a:t>. По итогам кат.6 %</a:t>
            </a:r>
            <a:r>
              <a:rPr lang="en-US" sz="1800" dirty="0"/>
              <a:t>W </a:t>
            </a:r>
            <a:r>
              <a:rPr lang="ru-RU" sz="1800" dirty="0"/>
              <a:t>составил </a:t>
            </a:r>
            <a:r>
              <a:rPr lang="ru-RU" sz="1800" b="1" dirty="0"/>
              <a:t>46%</a:t>
            </a:r>
            <a:r>
              <a:rPr lang="ru-RU" sz="1800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/>
              <a:t>По итогам кат.7 %</a:t>
            </a:r>
            <a:r>
              <a:rPr lang="en-US" sz="1800" dirty="0"/>
              <a:t>W </a:t>
            </a:r>
            <a:r>
              <a:rPr lang="ru-RU" sz="1800" dirty="0"/>
              <a:t>составил </a:t>
            </a:r>
            <a:r>
              <a:rPr lang="ru-RU" sz="1800" b="1" dirty="0"/>
              <a:t>61%</a:t>
            </a:r>
            <a:r>
              <a:rPr lang="ru-RU" sz="1800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/>
              <a:t>Формула расчета: 52-40=</a:t>
            </a:r>
            <a:r>
              <a:rPr lang="ru-RU" sz="1800" b="1" dirty="0"/>
              <a:t>12</a:t>
            </a:r>
            <a:r>
              <a:rPr lang="ru-RU" sz="1800" dirty="0"/>
              <a:t> (прирост в кат.5); 46-40=</a:t>
            </a:r>
            <a:r>
              <a:rPr lang="ru-RU" sz="1800" b="1" dirty="0"/>
              <a:t>6</a:t>
            </a:r>
            <a:r>
              <a:rPr lang="ru-RU" sz="1800" dirty="0"/>
              <a:t> (прирост в кат.6); 61-40=</a:t>
            </a:r>
            <a:r>
              <a:rPr lang="ru-RU" sz="1800" b="1" dirty="0"/>
              <a:t>21</a:t>
            </a:r>
            <a:r>
              <a:rPr lang="ru-RU" sz="1800" dirty="0"/>
              <a:t> (прирост в кат.7). 12+6+21=39/3 каталога=13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dirty="0"/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/>
              <a:t>			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spcBef>
                <a:spcPts val="0"/>
              </a:spcBef>
              <a:buNone/>
            </a:pPr>
            <a:endParaRPr lang="ru-RU" sz="20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37EDCC-80DA-4DA2-9F81-3296C8BBAE2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920538" y="6456363"/>
            <a:ext cx="271462" cy="176212"/>
          </a:xfrm>
        </p:spPr>
        <p:txBody>
          <a:bodyPr/>
          <a:lstStyle/>
          <a:p>
            <a:pPr marL="0" marR="0" lvl="0" indent="0" algn="ctr" defTabSz="913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B5CF4-79E2-4BCE-8F81-53ED60D4893F}" type="slidenum">
              <a:rPr kumimoji="0" lang="en-US" sz="799" b="0" i="0" u="none" strike="noStrike" kern="1200" cap="none" spc="0" normalizeH="0" baseline="0" noProof="0">
                <a:ln>
                  <a:noFill/>
                </a:ln>
                <a:solidFill>
                  <a:srgbClr val="6465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3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799" b="0" i="0" u="none" strike="noStrike" kern="1200" cap="none" spc="0" normalizeH="0" baseline="0" noProof="0">
              <a:ln>
                <a:noFill/>
              </a:ln>
              <a:solidFill>
                <a:srgbClr val="6465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2EB714-BD03-4245-A319-9ED64CE16C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9320" y="999251"/>
            <a:ext cx="6672396" cy="827088"/>
          </a:xfrm>
        </p:spPr>
        <p:txBody>
          <a:bodyPr/>
          <a:lstStyle/>
          <a:p>
            <a:pPr algn="l"/>
            <a:r>
              <a:rPr lang="ru-RU" dirty="0">
                <a:solidFill>
                  <a:schemeClr val="bg1"/>
                </a:solidFill>
              </a:rPr>
              <a:t>УСЛОВИЯ. ПРИМЕРЫ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22681EF4-18C8-4A2D-8773-AA89D5BEBE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352740"/>
              </p:ext>
            </p:extLst>
          </p:nvPr>
        </p:nvGraphicFramePr>
        <p:xfrm>
          <a:off x="209320" y="4861605"/>
          <a:ext cx="8615192" cy="1594758"/>
        </p:xfrm>
        <a:graphic>
          <a:graphicData uri="http://schemas.openxmlformats.org/drawingml/2006/table">
            <a:tbl>
              <a:tblPr firstRow="1" bandCol="1">
                <a:tableStyleId>{00A15C55-8517-42AA-B614-E9B94910E393}</a:tableStyleId>
              </a:tblPr>
              <a:tblGrid>
                <a:gridCol w="1076899">
                  <a:extLst>
                    <a:ext uri="{9D8B030D-6E8A-4147-A177-3AD203B41FA5}">
                      <a16:colId xmlns:a16="http://schemas.microsoft.com/office/drawing/2014/main" val="2507928323"/>
                    </a:ext>
                  </a:extLst>
                </a:gridCol>
                <a:gridCol w="1076899">
                  <a:extLst>
                    <a:ext uri="{9D8B030D-6E8A-4147-A177-3AD203B41FA5}">
                      <a16:colId xmlns:a16="http://schemas.microsoft.com/office/drawing/2014/main" val="3908651721"/>
                    </a:ext>
                  </a:extLst>
                </a:gridCol>
                <a:gridCol w="1076899">
                  <a:extLst>
                    <a:ext uri="{9D8B030D-6E8A-4147-A177-3AD203B41FA5}">
                      <a16:colId xmlns:a16="http://schemas.microsoft.com/office/drawing/2014/main" val="139208690"/>
                    </a:ext>
                  </a:extLst>
                </a:gridCol>
                <a:gridCol w="1076899">
                  <a:extLst>
                    <a:ext uri="{9D8B030D-6E8A-4147-A177-3AD203B41FA5}">
                      <a16:colId xmlns:a16="http://schemas.microsoft.com/office/drawing/2014/main" val="3329100886"/>
                    </a:ext>
                  </a:extLst>
                </a:gridCol>
                <a:gridCol w="1076899">
                  <a:extLst>
                    <a:ext uri="{9D8B030D-6E8A-4147-A177-3AD203B41FA5}">
                      <a16:colId xmlns:a16="http://schemas.microsoft.com/office/drawing/2014/main" val="625850403"/>
                    </a:ext>
                  </a:extLst>
                </a:gridCol>
                <a:gridCol w="1076899">
                  <a:extLst>
                    <a:ext uri="{9D8B030D-6E8A-4147-A177-3AD203B41FA5}">
                      <a16:colId xmlns:a16="http://schemas.microsoft.com/office/drawing/2014/main" val="243054644"/>
                    </a:ext>
                  </a:extLst>
                </a:gridCol>
                <a:gridCol w="1076899">
                  <a:extLst>
                    <a:ext uri="{9D8B030D-6E8A-4147-A177-3AD203B41FA5}">
                      <a16:colId xmlns:a16="http://schemas.microsoft.com/office/drawing/2014/main" val="4202664327"/>
                    </a:ext>
                  </a:extLst>
                </a:gridCol>
                <a:gridCol w="1076899">
                  <a:extLst>
                    <a:ext uri="{9D8B030D-6E8A-4147-A177-3AD203B41FA5}">
                      <a16:colId xmlns:a16="http://schemas.microsoft.com/office/drawing/2014/main" val="4025675553"/>
                    </a:ext>
                  </a:extLst>
                </a:gridCol>
              </a:tblGrid>
              <a:tr h="12395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% </a:t>
                      </a:r>
                      <a:r>
                        <a:rPr lang="ru-RU" sz="1400" u="none" strike="noStrike" dirty="0" err="1">
                          <a:effectLst/>
                        </a:rPr>
                        <a:t>Вэлнес</a:t>
                      </a:r>
                      <a:r>
                        <a:rPr lang="ru-RU" sz="1400" u="none" strike="noStrike" dirty="0">
                          <a:effectLst/>
                        </a:rPr>
                        <a:t>  ББ в ПГ С04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% </a:t>
                      </a:r>
                      <a:r>
                        <a:rPr lang="ru-RU" sz="1400" u="none" strike="noStrike" dirty="0" err="1">
                          <a:effectLst/>
                        </a:rPr>
                        <a:t>Вэлнес</a:t>
                      </a:r>
                      <a:r>
                        <a:rPr lang="ru-RU" sz="1400" u="none" strike="noStrike" dirty="0">
                          <a:effectLst/>
                        </a:rPr>
                        <a:t>  ББ в ПГ </a:t>
                      </a:r>
                      <a:r>
                        <a:rPr lang="ru-RU" sz="14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С05</a:t>
                      </a:r>
                    </a:p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Уровень ОС 22%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Прирост 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% </a:t>
                      </a:r>
                      <a:r>
                        <a:rPr lang="ru-RU" sz="1400" u="none" strike="noStrike" dirty="0" err="1">
                          <a:effectLst/>
                        </a:rPr>
                        <a:t>Вэлнес</a:t>
                      </a:r>
                      <a:r>
                        <a:rPr lang="ru-RU" sz="1400" u="none" strike="noStrike" dirty="0">
                          <a:effectLst/>
                        </a:rPr>
                        <a:t> С06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Уровень ОС 22%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Прирост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% </a:t>
                      </a:r>
                      <a:r>
                        <a:rPr lang="ru-RU" sz="1400" u="none" strike="noStrike" dirty="0" err="1">
                          <a:effectLst/>
                        </a:rPr>
                        <a:t>Вэлнес</a:t>
                      </a:r>
                      <a:r>
                        <a:rPr lang="ru-RU" sz="1400" u="none" strike="noStrike" dirty="0">
                          <a:effectLst/>
                        </a:rPr>
                        <a:t> С07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Уровень ОС 22%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Прирост 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ИТОГО</a:t>
                      </a:r>
                    </a:p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Среднее за 3 каталога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16224220"/>
                  </a:ext>
                </a:extLst>
              </a:tr>
              <a:tr h="3552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40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52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12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46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6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61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21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13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16823018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4389BAB3-EB4E-4046-B089-AEFE0B7CB9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321"/>
          <a:stretch/>
        </p:blipFill>
        <p:spPr>
          <a:xfrm>
            <a:off x="9136257" y="0"/>
            <a:ext cx="3055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21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B1CAA-BBBB-46FB-8537-12C11FDA6B3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9321" y="2050143"/>
            <a:ext cx="8615192" cy="2811462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Пример расчета прироста Лидера с уровнем ОС менее 22%: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/>
              <a:t>Лидер стартовал с </a:t>
            </a:r>
            <a:r>
              <a:rPr lang="ru-RU" sz="1800" b="1" dirty="0"/>
              <a:t>40%</a:t>
            </a:r>
            <a:r>
              <a:rPr lang="ru-RU" sz="1800" dirty="0"/>
              <a:t> </a:t>
            </a:r>
            <a:r>
              <a:rPr lang="en-US" sz="1800" dirty="0"/>
              <a:t>W</a:t>
            </a:r>
            <a:r>
              <a:rPr lang="ru-RU" sz="1800" dirty="0"/>
              <a:t> в кат.4.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/>
              <a:t>По итогам кат.5 объем продаж </a:t>
            </a:r>
            <a:r>
              <a:rPr lang="en-US" sz="1800" dirty="0"/>
              <a:t>W </a:t>
            </a:r>
            <a:r>
              <a:rPr lang="ru-RU" sz="1800" dirty="0"/>
              <a:t>составил </a:t>
            </a:r>
            <a:r>
              <a:rPr lang="ru-RU" sz="1800" b="1" dirty="0"/>
              <a:t>52%</a:t>
            </a:r>
            <a:r>
              <a:rPr lang="ru-RU" sz="1800" dirty="0"/>
              <a:t>. </a:t>
            </a:r>
            <a:endParaRPr lang="ru-RU" sz="1800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/>
              <a:t>По итогам кат.6 объем продаж </a:t>
            </a:r>
            <a:r>
              <a:rPr lang="en-US" sz="1800" dirty="0"/>
              <a:t>W </a:t>
            </a:r>
            <a:r>
              <a:rPr lang="ru-RU" sz="1800" dirty="0"/>
              <a:t>составил </a:t>
            </a:r>
            <a:r>
              <a:rPr lang="ru-RU" sz="1800" b="1" dirty="0"/>
              <a:t>46%</a:t>
            </a:r>
            <a:r>
              <a:rPr lang="ru-RU" sz="1800" dirty="0"/>
              <a:t>.</a:t>
            </a:r>
            <a:r>
              <a:rPr lang="ru-RU" sz="1800" dirty="0">
                <a:solidFill>
                  <a:srgbClr val="FF0000"/>
                </a:solidFill>
              </a:rPr>
              <a:t> Уровень ОС 18%*.</a:t>
            </a:r>
            <a:endParaRPr lang="ru-RU" sz="1800" dirty="0"/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/>
              <a:t>По итогам кат.7 объем продаж </a:t>
            </a:r>
            <a:r>
              <a:rPr lang="en-US" sz="1800" dirty="0"/>
              <a:t>W </a:t>
            </a:r>
            <a:r>
              <a:rPr lang="ru-RU" sz="1800" dirty="0"/>
              <a:t>составил </a:t>
            </a:r>
            <a:r>
              <a:rPr lang="ru-RU" sz="1800" b="1" dirty="0"/>
              <a:t>46%</a:t>
            </a:r>
            <a:r>
              <a:rPr lang="ru-RU" sz="1800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/>
              <a:t>Формула расчета: 52-40=</a:t>
            </a:r>
            <a:r>
              <a:rPr lang="ru-RU" sz="1800" b="1" dirty="0"/>
              <a:t>12</a:t>
            </a:r>
            <a:r>
              <a:rPr lang="ru-RU" sz="1800" dirty="0"/>
              <a:t> (прирост в кат.5); </a:t>
            </a:r>
            <a:br>
              <a:rPr lang="ru-RU" sz="1800" dirty="0"/>
            </a:br>
            <a:r>
              <a:rPr lang="ru-RU" sz="1800" dirty="0"/>
              <a:t>46-40=</a:t>
            </a:r>
            <a:r>
              <a:rPr lang="ru-RU" sz="1800" b="1" dirty="0"/>
              <a:t>6</a:t>
            </a:r>
            <a:r>
              <a:rPr lang="ru-RU" sz="1800" dirty="0"/>
              <a:t> (</a:t>
            </a:r>
            <a:r>
              <a:rPr lang="ru-RU" sz="1800" dirty="0">
                <a:solidFill>
                  <a:srgbClr val="FF0000"/>
                </a:solidFill>
              </a:rPr>
              <a:t>прирост в кат.6 не учитывается</a:t>
            </a:r>
            <a:r>
              <a:rPr lang="ru-RU" sz="1800" dirty="0"/>
              <a:t>); 61-40=</a:t>
            </a:r>
            <a:r>
              <a:rPr lang="ru-RU" sz="1800" b="1" dirty="0"/>
              <a:t>21</a:t>
            </a:r>
            <a:r>
              <a:rPr lang="ru-RU" sz="1800" dirty="0"/>
              <a:t> (прирост в кат.7).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/>
              <a:t>12+21=33/3 каталога=</a:t>
            </a:r>
            <a:r>
              <a:rPr lang="ru-RU" sz="1800" b="1" dirty="0"/>
              <a:t>11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dirty="0"/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/>
              <a:t>			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spcBef>
                <a:spcPts val="0"/>
              </a:spcBef>
              <a:buNone/>
            </a:pPr>
            <a:endParaRPr lang="ru-RU" sz="20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37EDCC-80DA-4DA2-9F81-3296C8BBAE2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920538" y="6456363"/>
            <a:ext cx="271462" cy="176212"/>
          </a:xfrm>
        </p:spPr>
        <p:txBody>
          <a:bodyPr/>
          <a:lstStyle/>
          <a:p>
            <a:pPr marL="0" marR="0" lvl="0" indent="0" algn="ctr" defTabSz="913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B5CF4-79E2-4BCE-8F81-53ED60D4893F}" type="slidenum">
              <a:rPr kumimoji="0" lang="en-US" sz="799" b="0" i="0" u="none" strike="noStrike" kern="1200" cap="none" spc="0" normalizeH="0" baseline="0" noProof="0">
                <a:ln>
                  <a:noFill/>
                </a:ln>
                <a:solidFill>
                  <a:srgbClr val="6465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3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799" b="0" i="0" u="none" strike="noStrike" kern="1200" cap="none" spc="0" normalizeH="0" baseline="0" noProof="0">
              <a:ln>
                <a:noFill/>
              </a:ln>
              <a:solidFill>
                <a:srgbClr val="6465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2EB714-BD03-4245-A319-9ED64CE16C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9320" y="999251"/>
            <a:ext cx="6672396" cy="827088"/>
          </a:xfrm>
        </p:spPr>
        <p:txBody>
          <a:bodyPr/>
          <a:lstStyle/>
          <a:p>
            <a:pPr algn="l"/>
            <a:r>
              <a:rPr lang="ru-RU" dirty="0">
                <a:solidFill>
                  <a:schemeClr val="bg1"/>
                </a:solidFill>
              </a:rPr>
              <a:t>УСЛОВИЯ. ПРИМЕРЫ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22681EF4-18C8-4A2D-8773-AA89D5BEBE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7199520"/>
              </p:ext>
            </p:extLst>
          </p:nvPr>
        </p:nvGraphicFramePr>
        <p:xfrm>
          <a:off x="209320" y="4861605"/>
          <a:ext cx="8615192" cy="1411088"/>
        </p:xfrm>
        <a:graphic>
          <a:graphicData uri="http://schemas.openxmlformats.org/drawingml/2006/table">
            <a:tbl>
              <a:tblPr firstRow="1" bandCol="1">
                <a:tableStyleId>{00A15C55-8517-42AA-B614-E9B94910E393}</a:tableStyleId>
              </a:tblPr>
              <a:tblGrid>
                <a:gridCol w="1076899">
                  <a:extLst>
                    <a:ext uri="{9D8B030D-6E8A-4147-A177-3AD203B41FA5}">
                      <a16:colId xmlns:a16="http://schemas.microsoft.com/office/drawing/2014/main" val="2507928323"/>
                    </a:ext>
                  </a:extLst>
                </a:gridCol>
                <a:gridCol w="1076899">
                  <a:extLst>
                    <a:ext uri="{9D8B030D-6E8A-4147-A177-3AD203B41FA5}">
                      <a16:colId xmlns:a16="http://schemas.microsoft.com/office/drawing/2014/main" val="3908651721"/>
                    </a:ext>
                  </a:extLst>
                </a:gridCol>
                <a:gridCol w="1076899">
                  <a:extLst>
                    <a:ext uri="{9D8B030D-6E8A-4147-A177-3AD203B41FA5}">
                      <a16:colId xmlns:a16="http://schemas.microsoft.com/office/drawing/2014/main" val="139208690"/>
                    </a:ext>
                  </a:extLst>
                </a:gridCol>
                <a:gridCol w="1076899">
                  <a:extLst>
                    <a:ext uri="{9D8B030D-6E8A-4147-A177-3AD203B41FA5}">
                      <a16:colId xmlns:a16="http://schemas.microsoft.com/office/drawing/2014/main" val="3329100886"/>
                    </a:ext>
                  </a:extLst>
                </a:gridCol>
                <a:gridCol w="1076899">
                  <a:extLst>
                    <a:ext uri="{9D8B030D-6E8A-4147-A177-3AD203B41FA5}">
                      <a16:colId xmlns:a16="http://schemas.microsoft.com/office/drawing/2014/main" val="625850403"/>
                    </a:ext>
                  </a:extLst>
                </a:gridCol>
                <a:gridCol w="1076899">
                  <a:extLst>
                    <a:ext uri="{9D8B030D-6E8A-4147-A177-3AD203B41FA5}">
                      <a16:colId xmlns:a16="http://schemas.microsoft.com/office/drawing/2014/main" val="243054644"/>
                    </a:ext>
                  </a:extLst>
                </a:gridCol>
                <a:gridCol w="1076899">
                  <a:extLst>
                    <a:ext uri="{9D8B030D-6E8A-4147-A177-3AD203B41FA5}">
                      <a16:colId xmlns:a16="http://schemas.microsoft.com/office/drawing/2014/main" val="4202664327"/>
                    </a:ext>
                  </a:extLst>
                </a:gridCol>
                <a:gridCol w="1076899">
                  <a:extLst>
                    <a:ext uri="{9D8B030D-6E8A-4147-A177-3AD203B41FA5}">
                      <a16:colId xmlns:a16="http://schemas.microsoft.com/office/drawing/2014/main" val="4025675553"/>
                    </a:ext>
                  </a:extLst>
                </a:gridCol>
              </a:tblGrid>
              <a:tr h="10967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% </a:t>
                      </a:r>
                      <a:r>
                        <a:rPr lang="ru-RU" sz="1400" u="none" strike="noStrike" dirty="0" err="1">
                          <a:effectLst/>
                        </a:rPr>
                        <a:t>Вэлнес</a:t>
                      </a:r>
                      <a:r>
                        <a:rPr lang="ru-RU" sz="1400" u="none" strike="noStrike" dirty="0">
                          <a:effectLst/>
                        </a:rPr>
                        <a:t>  ББ в ПГ С04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% </a:t>
                      </a:r>
                      <a:r>
                        <a:rPr lang="ru-RU" sz="1400" u="none" strike="noStrike" dirty="0" err="1">
                          <a:effectLst/>
                        </a:rPr>
                        <a:t>Вэлнес</a:t>
                      </a:r>
                      <a:r>
                        <a:rPr lang="ru-RU" sz="1400" u="none" strike="noStrike" dirty="0">
                          <a:effectLst/>
                        </a:rPr>
                        <a:t>  ББ в ПГ </a:t>
                      </a:r>
                      <a:r>
                        <a:rPr lang="ru-RU" sz="14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С05</a:t>
                      </a:r>
                    </a:p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Уровень ОС 22%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Прирост 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% </a:t>
                      </a:r>
                      <a:r>
                        <a:rPr lang="ru-RU" sz="1400" u="none" strike="noStrike" dirty="0" err="1">
                          <a:effectLst/>
                        </a:rPr>
                        <a:t>Вэлнес</a:t>
                      </a:r>
                      <a:r>
                        <a:rPr lang="ru-RU" sz="1400" u="none" strike="noStrike" dirty="0">
                          <a:effectLst/>
                        </a:rPr>
                        <a:t> С06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Уровень ОС 18%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Прирост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% </a:t>
                      </a:r>
                      <a:r>
                        <a:rPr lang="ru-RU" sz="1400" u="none" strike="noStrike" dirty="0" err="1">
                          <a:effectLst/>
                        </a:rPr>
                        <a:t>Вэлнес</a:t>
                      </a:r>
                      <a:r>
                        <a:rPr lang="ru-RU" sz="1400" u="none" strike="noStrike" dirty="0">
                          <a:effectLst/>
                        </a:rPr>
                        <a:t> С07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Уровень ОС 22%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Прирост 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ИТОГО</a:t>
                      </a:r>
                    </a:p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Среднее за 3 каталога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16224220"/>
                  </a:ext>
                </a:extLst>
              </a:tr>
              <a:tr h="1489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40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52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46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ru-RU" sz="2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61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21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11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16823018"/>
                  </a:ext>
                </a:extLst>
              </a:tr>
            </a:tbl>
          </a:graphicData>
        </a:graphic>
      </p:graphicFrame>
      <p:pic>
        <p:nvPicPr>
          <p:cNvPr id="4100" name="Picture 4" descr="https://media-cis-cdn.oriflame.com/-/media/Images/Editorials/2018/C15/3-Ways-Youll-See-Sweden-in-Our-New-Packaging/Top.ashx?u=0101010000&amp;q=90">
            <a:extLst>
              <a:ext uri="{FF2B5EF4-FFF2-40B4-BE49-F238E27FC236}">
                <a16:creationId xmlns:a16="http://schemas.microsoft.com/office/drawing/2014/main" id="{325D6E4E-8B00-4500-AA48-30DDA6F65E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7" r="42288"/>
          <a:stretch/>
        </p:blipFill>
        <p:spPr bwMode="auto">
          <a:xfrm>
            <a:off x="9078052" y="1826339"/>
            <a:ext cx="3113948" cy="503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945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BF6A5-7147-453C-ACF4-706FA17FC1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3389" y="939226"/>
            <a:ext cx="8725512" cy="815975"/>
          </a:xfrm>
        </p:spPr>
        <p:txBody>
          <a:bodyPr/>
          <a:lstStyle/>
          <a:p>
            <a:pPr algn="l"/>
            <a:r>
              <a:rPr lang="ru-RU" dirty="0">
                <a:solidFill>
                  <a:schemeClr val="bg1"/>
                </a:solidFill>
              </a:rPr>
              <a:t>Активности и поддержка Лидеров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BF54F-3097-4C02-9EF0-6714131CC9D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3388" y="2143870"/>
            <a:ext cx="8420711" cy="4488705"/>
          </a:xfrm>
        </p:spPr>
        <p:txBody>
          <a:bodyPr>
            <a:noAutofit/>
          </a:bodyPr>
          <a:lstStyle/>
          <a:p>
            <a:r>
              <a:rPr lang="ru-RU" sz="2000" dirty="0"/>
              <a:t>Проводи </a:t>
            </a:r>
            <a:r>
              <a:rPr lang="en-US" sz="2000" dirty="0"/>
              <a:t>Wellness </a:t>
            </a:r>
            <a:r>
              <a:rPr lang="ru-RU" sz="2000" dirty="0"/>
              <a:t>сессии и клубы, офлайн мероприятия событийного рекрутинга, вебинары, чаты, марафоны.</a:t>
            </a:r>
          </a:p>
          <a:p>
            <a:r>
              <a:rPr lang="ru-RU" sz="2000" dirty="0"/>
              <a:t>Увеличивай товарооборот </a:t>
            </a:r>
            <a:r>
              <a:rPr lang="en-GB" sz="2000" dirty="0"/>
              <a:t>Wellness</a:t>
            </a:r>
            <a:r>
              <a:rPr lang="ru-RU" sz="2000" dirty="0"/>
              <a:t> в ПГ.</a:t>
            </a:r>
          </a:p>
          <a:p>
            <a:r>
              <a:rPr lang="ru-RU" sz="2000" dirty="0"/>
              <a:t>Присоединяйся к отдельному информационному каналу для «членов клуба </a:t>
            </a:r>
            <a:r>
              <a:rPr lang="ru-RU" sz="2000" dirty="0" err="1"/>
              <a:t>Pro-Wellness</a:t>
            </a:r>
            <a:r>
              <a:rPr lang="ru-RU" sz="2000" dirty="0"/>
              <a:t>» с уникальной информацией от экспертов каждый месяц.</a:t>
            </a:r>
          </a:p>
          <a:p>
            <a:r>
              <a:rPr lang="ru-RU" sz="2000" dirty="0"/>
              <a:t>Размещай свои фото с мероприятий с уникальным </a:t>
            </a:r>
            <a:r>
              <a:rPr lang="ru-RU" sz="2000" dirty="0" err="1"/>
              <a:t>хэштегом</a:t>
            </a:r>
            <a:r>
              <a:rPr lang="ru-RU" sz="2000" dirty="0"/>
              <a:t>* в Лидерском чате Орифлэйм Беларусь каждый каталог и получай призы за самое большое количество постов –</a:t>
            </a:r>
            <a:r>
              <a:rPr lang="ru-RU" sz="2400" dirty="0"/>
              <a:t> </a:t>
            </a:r>
            <a:r>
              <a:rPr lang="ru-RU" sz="2800" b="1" dirty="0"/>
              <a:t>5 маек с логотипом </a:t>
            </a:r>
            <a:r>
              <a:rPr lang="en-US" sz="2800" b="1" dirty="0"/>
              <a:t>Wellness </a:t>
            </a:r>
            <a:r>
              <a:rPr lang="ru-RU" sz="2800" b="1" dirty="0"/>
              <a:t>и 20 каталогов </a:t>
            </a:r>
            <a:r>
              <a:rPr lang="en-US" sz="2800" b="1" dirty="0"/>
              <a:t>Wellness</a:t>
            </a:r>
            <a:r>
              <a:rPr lang="ru-RU" sz="2800" b="1" dirty="0"/>
              <a:t>.</a:t>
            </a:r>
            <a:endParaRPr lang="ru-RU" sz="2400" b="1" dirty="0"/>
          </a:p>
          <a:p>
            <a:endParaRPr lang="ru-RU" sz="2400" dirty="0"/>
          </a:p>
          <a:p>
            <a:pPr marL="0" indent="0">
              <a:buNone/>
            </a:pPr>
            <a:r>
              <a:rPr lang="ru-RU" sz="1800" dirty="0"/>
              <a:t>*уникальный </a:t>
            </a:r>
            <a:r>
              <a:rPr lang="ru-RU" sz="1800" dirty="0" err="1"/>
              <a:t>хэштег</a:t>
            </a:r>
            <a:r>
              <a:rPr lang="ru-RU" sz="1800" dirty="0"/>
              <a:t> получит каждый Лидер, заявивший участие в конкурсе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5132-FD60-4151-97BB-C9EC78BFA89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920538" y="6456363"/>
            <a:ext cx="271462" cy="176212"/>
          </a:xfrm>
        </p:spPr>
        <p:txBody>
          <a:bodyPr/>
          <a:lstStyle/>
          <a:p>
            <a:pPr marL="0" marR="0" lvl="0" indent="0" algn="ctr" defTabSz="913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B5CF4-79E2-4BCE-8F81-53ED60D4893F}" type="slidenum">
              <a:rPr kumimoji="0" lang="en-US" sz="799" b="0" i="0" u="none" strike="noStrike" kern="1200" cap="none" spc="0" normalizeH="0" baseline="0" noProof="0">
                <a:ln>
                  <a:noFill/>
                </a:ln>
                <a:solidFill>
                  <a:srgbClr val="6465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3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799" b="0" i="0" u="none" strike="noStrike" kern="1200" cap="none" spc="0" normalizeH="0" baseline="0" noProof="0">
              <a:ln>
                <a:noFill/>
              </a:ln>
              <a:solidFill>
                <a:srgbClr val="6465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998168C-D24A-4108-A401-069FDCA209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72" t="722" r="41133" b="12006"/>
          <a:stretch/>
        </p:blipFill>
        <p:spPr>
          <a:xfrm>
            <a:off x="9099550" y="-1"/>
            <a:ext cx="309245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49948"/>
      </p:ext>
    </p:extLst>
  </p:cSld>
  <p:clrMapOvr>
    <a:masterClrMapping/>
  </p:clrMapOvr>
</p:sld>
</file>

<file path=ppt/theme/theme1.xml><?xml version="1.0" encoding="utf-8"?>
<a:theme xmlns:a="http://schemas.openxmlformats.org/drawingml/2006/main" name="3_Oriflame">
  <a:themeElements>
    <a:clrScheme name="Oriflame - Turquoise">
      <a:dk1>
        <a:srgbClr val="646569"/>
      </a:dk1>
      <a:lt1>
        <a:sysClr val="window" lastClr="FFFFFF"/>
      </a:lt1>
      <a:dk2>
        <a:srgbClr val="B9DCD2"/>
      </a:dk2>
      <a:lt2>
        <a:srgbClr val="DCFFBD"/>
      </a:lt2>
      <a:accent1>
        <a:srgbClr val="BAC5B9"/>
      </a:accent1>
      <a:accent2>
        <a:srgbClr val="DFC2C3"/>
      </a:accent2>
      <a:accent3>
        <a:srgbClr val="B3B0C4"/>
      </a:accent3>
      <a:accent4>
        <a:srgbClr val="D7C4B7"/>
      </a:accent4>
      <a:accent5>
        <a:srgbClr val="B9DCD2"/>
      </a:accent5>
      <a:accent6>
        <a:srgbClr val="A6BFE7"/>
      </a:accent6>
      <a:hlink>
        <a:srgbClr val="646569"/>
      </a:hlink>
      <a:folHlink>
        <a:srgbClr val="646569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iflame PPT Template_Turquoise" id="{9A6AC5F2-C447-0647-B4D9-4AA02987DFF1}" vid="{002BD4BF-A1A6-7F45-AA87-B8E55403D075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2771</TotalTime>
  <Words>469</Words>
  <Application>Microsoft Office PowerPoint</Application>
  <PresentationFormat>Widescreen</PresentationFormat>
  <Paragraphs>95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3_Oriflame</vt:lpstr>
      <vt:lpstr>1_Office Theme</vt:lpstr>
      <vt:lpstr>WELLNESS Конкурс для Лидеров   </vt:lpstr>
      <vt:lpstr>Победа в конкурсе</vt:lpstr>
      <vt:lpstr>PowerPoint Presentation</vt:lpstr>
      <vt:lpstr>УСЛОВИЯ. ПРИМЕРЫ</vt:lpstr>
      <vt:lpstr>УСЛОВИЯ. ПРИМЕРЫ</vt:lpstr>
      <vt:lpstr>Активности и поддержка Лидеров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Wellness Конкурс для Лидеров</dc:title>
  <dc:creator>Hegstrem, Vita</dc:creator>
  <cp:lastModifiedBy>Hegstrem, Vita</cp:lastModifiedBy>
  <cp:revision>47</cp:revision>
  <dcterms:created xsi:type="dcterms:W3CDTF">2019-03-28T13:27:49Z</dcterms:created>
  <dcterms:modified xsi:type="dcterms:W3CDTF">2019-04-01T12:22:48Z</dcterms:modified>
</cp:coreProperties>
</file>